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9" r:id="rId3"/>
    <p:sldId id="267" r:id="rId4"/>
    <p:sldId id="268" r:id="rId5"/>
    <p:sldId id="261" r:id="rId6"/>
    <p:sldId id="275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72" r:id="rId20"/>
    <p:sldId id="291" r:id="rId21"/>
    <p:sldId id="292" r:id="rId22"/>
    <p:sldId id="293" r:id="rId23"/>
    <p:sldId id="294" r:id="rId24"/>
    <p:sldId id="295" r:id="rId25"/>
    <p:sldId id="274" r:id="rId26"/>
    <p:sldId id="273" r:id="rId27"/>
    <p:sldId id="262" r:id="rId28"/>
    <p:sldId id="263" r:id="rId29"/>
    <p:sldId id="265" r:id="rId30"/>
    <p:sldId id="290" r:id="rId31"/>
    <p:sldId id="289" r:id="rId32"/>
    <p:sldId id="264" r:id="rId33"/>
    <p:sldId id="266" r:id="rId34"/>
    <p:sldId id="270" r:id="rId35"/>
    <p:sldId id="27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E64"/>
    <a:srgbClr val="FF6600"/>
    <a:srgbClr val="FF9966"/>
    <a:srgbClr val="1F1C07"/>
    <a:srgbClr val="322600"/>
    <a:srgbClr val="190234"/>
    <a:srgbClr val="280355"/>
    <a:srgbClr val="211246"/>
    <a:srgbClr val="1D103C"/>
    <a:srgbClr val="151B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22" autoAdjust="0"/>
    <p:restoredTop sz="94660"/>
  </p:normalViewPr>
  <p:slideViewPr>
    <p:cSldViewPr snapToGrid="0">
      <p:cViewPr>
        <p:scale>
          <a:sx n="68" d="100"/>
          <a:sy n="68" d="100"/>
        </p:scale>
        <p:origin x="110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Relationship Id="rId4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E35F7-AC7C-49A0-90B0-B7AAD298BECA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4DDF1-948D-4526-BE7B-348744556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376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research.blogspot.com/2009/06/speed-matters.html" TargetMode="External"/><Relationship Id="rId4" Type="http://schemas.openxmlformats.org/officeDocument/2006/relationships/hyperlink" Target="https://webmasters.googleblog.com/2015/10/deprecating-our-ajax-crawling-schem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research.blogspot.com/2009/06/speed-matters.html" TargetMode="External"/><Relationship Id="rId4" Type="http://schemas.openxmlformats.org/officeDocument/2006/relationships/hyperlink" Target="https://webmasters.googleblog.com/2015/10/deprecating-our-ajax-crawling-schem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research.blogspot.com/2009/06/speed-matters.html" TargetMode="External"/><Relationship Id="rId4" Type="http://schemas.openxmlformats.org/officeDocument/2006/relationships/hyperlink" Target="https://webmasters.googleblog.com/2015/10/deprecating-our-ajax-crawling-schem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research.blogspot.com/2009/06/speed-matters.html" TargetMode="External"/><Relationship Id="rId4" Type="http://schemas.openxmlformats.org/officeDocument/2006/relationships/hyperlink" Target="https://webmasters.googleblog.com/2015/10/deprecating-our-ajax-crawling-schem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absurdwordpreferred.deviantart.com/art/Cogs-transparent-PNG-147488435" TargetMode="Externa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Relationship Id="rId3" Type="http://schemas.openxmlformats.org/officeDocument/2006/relationships/hyperlink" Target="http://absurdwordpreferred.deviantart.com/art/Cogs-transparent-PNG-147488435" TargetMode="Externa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Relationship Id="rId3" Type="http://schemas.openxmlformats.org/officeDocument/2006/relationships/hyperlink" Target="http://absurdwordpreferred.deviantart.com/art/Cogs-transparent-PNG-147488435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absurdwordpreferred.deviantart.com/art/Cogs-transparent-PNG-147488435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089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38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4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15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41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13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7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64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48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183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 Perceived Performance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time users of your application will instantly see a server rendered view which greatly improves perceived performance and the overall user experience. According to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research at Google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difference of just 200 milliseconds in page load performance has an impact on user behavior.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 for Search Engines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Googlebot crawls and renders most dynamic sites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many search engines expect plain HTML. Server-side pre-rendering is a reliable, flexible and efficient way to ensure that all search engines can access your content.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 Preview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 that Facebook, Twitter and all other social media apps correctly display a preview image of your app.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6FF01-3C1D-C149-B057-6D931161A3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9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428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 Perceived Performance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time users of your application will instantly see a server rendered view which greatly improves perceived performance and the overall user experience. According to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research at Google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difference of just 200 milliseconds in page load performance has an impact on user behavior.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 for Search Engines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Googlebot crawls and renders most dynamic sites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many search engines expect plain HTML. Server-side pre-rendering is a reliable, flexible and efficient way to ensure that all search engines can access your content.</a:t>
            </a:r>
          </a:p>
          <a:p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Preview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 that Facebook, Twitter and all other social media apps correctly display a preview image of your app.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6FF01-3C1D-C149-B057-6D931161A3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44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 Perceived Performance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time users of your application will instantly see a server rendered view which greatly improves perceived performance and the overall user experience. According to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research at Google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difference of just 200 milliseconds in page load performance has an impact on user behavior.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 for Search Engines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Googlebot crawls and renders most dynamic sites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many search engines expect plain HTML. Server-side pre-rendering is a reliable, flexible and efficient way to ensure that all search engines can access your content.</a:t>
            </a:r>
          </a:p>
          <a:p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Preview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 that Facebook, Twitter and all other social media apps correctly display a preview image of your app.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6FF01-3C1D-C149-B057-6D931161A3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1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 Perceived Performance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time users of your application will instantly see a server rendered view which greatly improves perceived performance and the overall user experience. According to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research at Google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difference of just 200 milliseconds in page load performance has an impact on user behavior.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 for Search Engines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Googlebot crawls and renders most dynamic sites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many search engines expect plain HTML. Server-side pre-rendering is a reliable, flexible and efficient way to ensure that all search engines can access your content.</a:t>
            </a:r>
          </a:p>
          <a:p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Preview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 that Facebook, Twitter and all other social media apps correctly display a preview image of your app.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6FF01-3C1D-C149-B057-6D931161A3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5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706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194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278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9767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859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4766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Cogs image from </a:t>
            </a:r>
            <a:r>
              <a:rPr lang="en-GB" dirty="0">
                <a:hlinkClick r:id="rId3"/>
              </a:rPr>
              <a:t>http://absurdwordpreferred.deviantart.com/art/Cogs-transparent-PNG-147488435</a:t>
            </a:r>
            <a:r>
              <a:rPr lang="en-GB" dirty="0"/>
              <a:t> - free to use, no attribution required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4009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655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775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Cogs image from </a:t>
            </a:r>
            <a:r>
              <a:rPr lang="en-GB" dirty="0">
                <a:hlinkClick r:id="rId3"/>
              </a:rPr>
              <a:t>http://absurdwordpreferred.deviantart.com/art/Cogs-transparent-PNG-147488435</a:t>
            </a:r>
            <a:r>
              <a:rPr lang="en-GB" dirty="0"/>
              <a:t> - free to use, no attribution required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825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Cogs image from </a:t>
            </a:r>
            <a:r>
              <a:rPr lang="en-GB" dirty="0">
                <a:hlinkClick r:id="rId3"/>
              </a:rPr>
              <a:t>http://absurdwordpreferred.deviantart.com/art/Cogs-transparent-PNG-147488435</a:t>
            </a:r>
            <a:r>
              <a:rPr lang="en-GB" dirty="0"/>
              <a:t> - free to use, no attribution required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48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Cogs image from </a:t>
            </a:r>
            <a:r>
              <a:rPr lang="en-GB" dirty="0">
                <a:hlinkClick r:id="rId3"/>
              </a:rPr>
              <a:t>http://absurdwordpreferred.deviantart.com/art/Cogs-transparent-PNG-147488435</a:t>
            </a:r>
            <a:r>
              <a:rPr lang="en-GB" dirty="0"/>
              <a:t> - free to use, no attribution required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62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746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07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60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59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Samples are also included in download for this course, for</a:t>
            </a:r>
            <a:r>
              <a:rPr lang="en-US" sz="1200" b="0" i="0" u="none" strike="noStrike" cap="none" baseline="0" dirty="0" smtClean="0">
                <a:solidFill>
                  <a:srgbClr val="999999"/>
                </a:solidFill>
                <a:latin typeface="+mn-lt"/>
                <a:ea typeface="Calibri"/>
                <a:cs typeface="Calibri"/>
                <a:sym typeface="Calibri"/>
              </a:rPr>
              <a:t> Plus subscribers.</a:t>
            </a:r>
            <a:endParaRPr lang="en-US" sz="1200" b="0" i="0" u="none" strike="noStrike" cap="none" dirty="0" smtClean="0">
              <a:solidFill>
                <a:srgbClr val="999999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29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618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990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539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56444" y="3006660"/>
            <a:ext cx="10070239" cy="17251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7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056444" y="2071871"/>
            <a:ext cx="10070239" cy="833377"/>
          </a:xfrm>
        </p:spPr>
        <p:txBody>
          <a:bodyPr anchor="b">
            <a:normAutofit/>
          </a:bodyPr>
          <a:lstStyle>
            <a:lvl1pPr algn="l">
              <a:defRPr sz="4799" spc="-112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 smtClean="0"/>
              <a:t>Word to define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2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365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999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12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746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284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4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04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31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E8A71-4F9D-43D1-8A2C-CC3F5FD1597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1C9C3-6D13-40D3-A2B1-7A7F5CBAC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56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927" y="1622926"/>
            <a:ext cx="11244146" cy="238760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Your </a:t>
            </a:r>
            <a:r>
              <a:rPr lang="en-GB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Favorite</a:t>
            </a:r>
            <a:r>
              <a:rPr lang="en-GB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JavaScript Frameworks</a:t>
            </a:r>
            <a:r>
              <a:rPr lang="en-GB" sz="5300" dirty="0">
                <a:solidFill>
                  <a:schemeClr val="bg1"/>
                </a:solidFill>
              </a:rPr>
              <a:t/>
            </a:r>
            <a:br>
              <a:rPr lang="en-GB" sz="5300" dirty="0">
                <a:solidFill>
                  <a:schemeClr val="bg1"/>
                </a:solidFill>
              </a:rPr>
            </a:br>
            <a:r>
              <a:rPr lang="en-GB" sz="5300" dirty="0">
                <a:solidFill>
                  <a:schemeClr val="bg1"/>
                </a:solidFill>
              </a:rPr>
              <a:t/>
            </a:r>
            <a:br>
              <a:rPr lang="en-GB" sz="5300" dirty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ASP.NET Core</a:t>
            </a:r>
            <a:endParaRPr lang="en-GB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8450" y="5023624"/>
            <a:ext cx="7829550" cy="1204332"/>
          </a:xfrm>
        </p:spPr>
        <p:txBody>
          <a:bodyPr>
            <a:normAutofit lnSpcReduction="10000"/>
          </a:bodyPr>
          <a:lstStyle/>
          <a:p>
            <a:pPr algn="l"/>
            <a:r>
              <a:rPr lang="en-GB" dirty="0" smtClean="0">
                <a:solidFill>
                  <a:schemeClr val="bg1"/>
                </a:solidFill>
                <a:latin typeface="+mj-lt"/>
              </a:rPr>
              <a:t>SHAYNE BOYER</a:t>
            </a:r>
          </a:p>
          <a:p>
            <a:pPr algn="l"/>
            <a:r>
              <a:rPr lang="en-GB" sz="2200" dirty="0" smtClean="0">
                <a:solidFill>
                  <a:schemeClr val="bg1"/>
                </a:solidFill>
                <a:latin typeface="+mj-lt"/>
              </a:rPr>
              <a:t>SR. CLOUD DEVELOPER ADVOCATE, MICROSOFT</a:t>
            </a:r>
            <a:endParaRPr lang="en-GB" sz="22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GB" sz="2200" dirty="0" smtClean="0">
                <a:solidFill>
                  <a:schemeClr val="bg1"/>
                </a:solidFill>
              </a:rPr>
              <a:t>@spboyer</a:t>
            </a:r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32759" y="2376525"/>
            <a:ext cx="10935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i="1" dirty="0" smtClean="0">
                <a:solidFill>
                  <a:schemeClr val="bg1"/>
                </a:solidFill>
                <a:latin typeface="Gabriola" panose="04040605051002020D02" pitchFamily="82" charset="0"/>
              </a:rPr>
              <a:t>meet</a:t>
            </a:r>
            <a:endParaRPr lang="en-GB" sz="4800" dirty="0"/>
          </a:p>
        </p:txBody>
      </p:sp>
      <p:pic>
        <p:nvPicPr>
          <p:cNvPr id="7" name="Picture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6826" y="4811974"/>
            <a:ext cx="1627632" cy="162763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015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-8912152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90265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590265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-8912153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-8912153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50565" y="1425894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2450565" y="256088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71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2590265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90265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590265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-8912153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-8912153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50565" y="1425894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2450565" y="256088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2450565" y="3686236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69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2590265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90265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590265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590265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-8912153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50565" y="1425894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2450565" y="256088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2450565" y="3676588"/>
            <a:ext cx="279400" cy="727518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2450565" y="4811583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793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2590265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90265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590265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590265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2590265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50565" y="1425894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2450565" y="256088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2450565" y="3686236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2450565" y="4811583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2450565" y="5936930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835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2590265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90265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590265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590265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2590265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50565" y="1425894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2450565" y="256088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2450565" y="3686236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2450565" y="4811583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2450565" y="5936930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1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2590265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90265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590265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590265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2590265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50565" y="1425894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2450565" y="256088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2450565" y="3686236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2450565" y="4811583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2450565" y="5936930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18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2590265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90265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590265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590265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2590265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50565" y="1425894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2450565" y="256088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2450565" y="3676588"/>
            <a:ext cx="279400" cy="727518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2450565" y="4811583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2450565" y="5936930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1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2590265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90265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590265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590265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2590265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50565" y="1425894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2450565" y="256088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2450565" y="3676588"/>
            <a:ext cx="279400" cy="727518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2450565" y="4811583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2450565" y="5936930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76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2590265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90265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590265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590265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2590265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50565" y="1425894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2450565" y="256088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2450565" y="3676588"/>
            <a:ext cx="279400" cy="727518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2450565" y="4811583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2450565" y="5936930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2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18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 this talk</a:t>
            </a:r>
          </a:p>
        </p:txBody>
      </p:sp>
      <p:sp>
        <p:nvSpPr>
          <p:cNvPr id="4" name="Rectangle 3"/>
          <p:cNvSpPr/>
          <p:nvPr/>
        </p:nvSpPr>
        <p:spPr>
          <a:xfrm>
            <a:off x="405629" y="1338144"/>
            <a:ext cx="5541264" cy="5012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endParaRPr lang="en-GB" sz="3200" dirty="0"/>
          </a:p>
          <a:p>
            <a:endParaRPr lang="en-GB" sz="3200" dirty="0"/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Getting started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Webpack / HMR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Prerendering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HTTP priming</a:t>
            </a:r>
          </a:p>
          <a:p>
            <a:pPr marL="324000">
              <a:spcAft>
                <a:spcPts val="600"/>
              </a:spcAft>
            </a:pPr>
            <a:r>
              <a:rPr lang="en-GB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Tests</a:t>
            </a:r>
            <a:endParaRPr lang="en-GB"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64224" y="1338144"/>
            <a:ext cx="5413248" cy="5012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endParaRPr lang="en-GB" sz="3200" dirty="0"/>
          </a:p>
          <a:p>
            <a:endParaRPr lang="en-GB" sz="3300" dirty="0"/>
          </a:p>
        </p:txBody>
      </p:sp>
      <p:sp>
        <p:nvSpPr>
          <p:cNvPr id="3" name="Rectangle 2"/>
          <p:cNvSpPr/>
          <p:nvPr/>
        </p:nvSpPr>
        <p:spPr>
          <a:xfrm>
            <a:off x="351010" y="2480471"/>
            <a:ext cx="596047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endParaRPr lang="en-GB" sz="3000" b="1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5629" y="1338143"/>
            <a:ext cx="5570628" cy="94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r>
              <a:rPr lang="en-GB" sz="3200" dirty="0"/>
              <a:t>Building your SPA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00483" y="1338143"/>
            <a:ext cx="4898571" cy="94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r>
              <a:rPr lang="en-GB" sz="3200" dirty="0"/>
              <a:t>Inside Webpack</a:t>
            </a:r>
          </a:p>
        </p:txBody>
      </p:sp>
    </p:spTree>
    <p:extLst>
      <p:ext uri="{BB962C8B-B14F-4D97-AF65-F5344CB8AC3E}">
        <p14:creationId xmlns:p14="http://schemas.microsoft.com/office/powerpoint/2010/main" val="2318204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DE6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DE6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DE6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DE6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0663" y="792092"/>
            <a:ext cx="3290675" cy="1060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ASP.NET Core</a:t>
            </a:r>
          </a:p>
          <a:p>
            <a:pPr algn="ctr"/>
            <a:r>
              <a:rPr lang="en-GB" sz="2800" dirty="0"/>
              <a:t>developers</a:t>
            </a:r>
          </a:p>
        </p:txBody>
      </p:sp>
      <p:sp>
        <p:nvSpPr>
          <p:cNvPr id="5" name="Heart 4"/>
          <p:cNvSpPr/>
          <p:nvPr/>
        </p:nvSpPr>
        <p:spPr>
          <a:xfrm>
            <a:off x="5663795" y="2500795"/>
            <a:ext cx="864409" cy="864409"/>
          </a:xfrm>
          <a:prstGeom prst="hear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172606" y="4083739"/>
            <a:ext cx="1780265" cy="6629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Angular</a:t>
            </a:r>
          </a:p>
        </p:txBody>
      </p:sp>
      <p:sp>
        <p:nvSpPr>
          <p:cNvPr id="7" name="Rectangle 6"/>
          <p:cNvSpPr/>
          <p:nvPr/>
        </p:nvSpPr>
        <p:spPr>
          <a:xfrm>
            <a:off x="3205982" y="4083739"/>
            <a:ext cx="1780265" cy="6629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React</a:t>
            </a:r>
          </a:p>
        </p:txBody>
      </p:sp>
      <p:sp>
        <p:nvSpPr>
          <p:cNvPr id="8" name="Rectangle 7"/>
          <p:cNvSpPr/>
          <p:nvPr/>
        </p:nvSpPr>
        <p:spPr>
          <a:xfrm>
            <a:off x="5239358" y="4083739"/>
            <a:ext cx="1780265" cy="6629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Aurelia</a:t>
            </a:r>
          </a:p>
        </p:txBody>
      </p:sp>
      <p:sp>
        <p:nvSpPr>
          <p:cNvPr id="9" name="Rectangle 8"/>
          <p:cNvSpPr/>
          <p:nvPr/>
        </p:nvSpPr>
        <p:spPr>
          <a:xfrm>
            <a:off x="7272734" y="4083739"/>
            <a:ext cx="1780265" cy="6629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Knockout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06110" y="4083739"/>
            <a:ext cx="1780265" cy="6629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Vue.js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72605" y="5773783"/>
            <a:ext cx="1780265" cy="6629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Webpack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377963" y="4928761"/>
            <a:ext cx="1780265" cy="6629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Gulp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537" y="4928761"/>
            <a:ext cx="1780265" cy="6629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Grunt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306108" y="5807251"/>
            <a:ext cx="1780265" cy="6629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Rollup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205982" y="5780188"/>
            <a:ext cx="1780265" cy="6629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SASS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39358" y="5780188"/>
            <a:ext cx="1780265" cy="6629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LESS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72733" y="5807251"/>
            <a:ext cx="1780265" cy="6629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PostCSS</a:t>
            </a:r>
            <a:endParaRPr lang="en-GB" sz="2800" dirty="0"/>
          </a:p>
        </p:txBody>
      </p:sp>
      <p:sp>
        <p:nvSpPr>
          <p:cNvPr id="18" name="Rectangle 17"/>
          <p:cNvSpPr/>
          <p:nvPr/>
        </p:nvSpPr>
        <p:spPr>
          <a:xfrm>
            <a:off x="4202244" y="4928761"/>
            <a:ext cx="1780265" cy="6629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ES2016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19390" y="4928761"/>
            <a:ext cx="1780265" cy="6629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TypeScript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14370253" y="-142502"/>
            <a:ext cx="1780265" cy="6629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/>
              <a:t>Babel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260817" y="4928761"/>
            <a:ext cx="1780265" cy="6629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ES2017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205982" y="3161574"/>
            <a:ext cx="1780265" cy="66298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/>
              <a:t>Redux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172605" y="3161574"/>
            <a:ext cx="1780265" cy="66298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 err="1"/>
              <a:t>MobX</a:t>
            </a:r>
            <a:endParaRPr lang="en-GB" sz="2800" dirty="0"/>
          </a:p>
        </p:txBody>
      </p:sp>
      <p:sp>
        <p:nvSpPr>
          <p:cNvPr id="24" name="Rectangle 23"/>
          <p:cNvSpPr/>
          <p:nvPr/>
        </p:nvSpPr>
        <p:spPr>
          <a:xfrm>
            <a:off x="7272732" y="3161574"/>
            <a:ext cx="1780265" cy="66298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/>
              <a:t>Flux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30426" y="2239409"/>
            <a:ext cx="1780265" cy="66298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/>
              <a:t>Karma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306107" y="3161574"/>
            <a:ext cx="1780265" cy="66298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/>
              <a:t>Jasmine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85416" y="2239409"/>
            <a:ext cx="1780265" cy="66298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/>
              <a:t>Mocha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143671" y="4928761"/>
            <a:ext cx="1780265" cy="6629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ES5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469751" y="1560886"/>
            <a:ext cx="1253869" cy="2862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GB" sz="180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618552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1" grpId="0" animBg="1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 is Angular Universal?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44" y="1411497"/>
            <a:ext cx="3092314" cy="160947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-9113774" y="5826927"/>
            <a:ext cx="8858248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7073" lvl="1"/>
            <a:r>
              <a:rPr lang="en-US" dirty="0" smtClean="0">
                <a:solidFill>
                  <a:schemeClr val="bg1"/>
                </a:solidFill>
              </a:rPr>
              <a:t>Site Preview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-9113774" y="4691932"/>
            <a:ext cx="8858248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Optimized for Search Engines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-9113775" y="3556937"/>
            <a:ext cx="8858249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Better Perceived Performance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2009" y="5826927"/>
            <a:ext cx="658867" cy="594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2009" y="4682284"/>
            <a:ext cx="658867" cy="594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2009" y="3556937"/>
            <a:ext cx="658867" cy="594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951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 is Angular Universal?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44" y="1411497"/>
            <a:ext cx="3092314" cy="160947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-9113774" y="5826927"/>
            <a:ext cx="8858248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7073" lvl="1"/>
            <a:r>
              <a:rPr lang="en-US" sz="2400" dirty="0" smtClean="0">
                <a:solidFill>
                  <a:schemeClr val="bg1"/>
                </a:solidFill>
              </a:rPr>
              <a:t>Site Preview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-9113774" y="4691932"/>
            <a:ext cx="8858248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Optimized for Search Engines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666875" y="3556937"/>
            <a:ext cx="8858249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Better Perceived Performance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2009" y="5826927"/>
            <a:ext cx="658867" cy="594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2009" y="4682284"/>
            <a:ext cx="658867" cy="594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2009" y="3556937"/>
            <a:ext cx="658867" cy="594618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15189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 is Angular Universal?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44" y="1411497"/>
            <a:ext cx="3092314" cy="160947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-9089711" y="5826927"/>
            <a:ext cx="8858248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7073" lvl="1"/>
            <a:r>
              <a:rPr lang="en-US" sz="2400" dirty="0" smtClean="0">
                <a:solidFill>
                  <a:schemeClr val="bg1"/>
                </a:solidFill>
              </a:rPr>
              <a:t>Site Preview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666876" y="4691932"/>
            <a:ext cx="8858248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Optimized for Search Engines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666875" y="3556937"/>
            <a:ext cx="8858249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Better Perceived Performance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2009" y="5826927"/>
            <a:ext cx="658867" cy="594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2009" y="4682284"/>
            <a:ext cx="658867" cy="594618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2009" y="3556937"/>
            <a:ext cx="658867" cy="594618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6977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 is Angular Universal?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44" y="1411497"/>
            <a:ext cx="3092314" cy="160947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1666875" y="5826927"/>
            <a:ext cx="8858248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7073" lvl="1"/>
            <a:r>
              <a:rPr lang="en-US" sz="2400" dirty="0" smtClean="0">
                <a:solidFill>
                  <a:schemeClr val="bg1"/>
                </a:solidFill>
              </a:rPr>
              <a:t>Site Preview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666876" y="4691932"/>
            <a:ext cx="8858248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Optimized for Search Engines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666875" y="3556937"/>
            <a:ext cx="8858249" cy="594618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Better Perceived Performance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2009" y="5826927"/>
            <a:ext cx="658867" cy="594618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2009" y="4682284"/>
            <a:ext cx="658867" cy="594618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2009" y="3556937"/>
            <a:ext cx="658867" cy="594618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04998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F828B7D7-D505-408B-B978-B70AA22CC1D4}"/>
              </a:ext>
            </a:extLst>
          </p:cNvPr>
          <p:cNvSpPr/>
          <p:nvPr/>
        </p:nvSpPr>
        <p:spPr>
          <a:xfrm>
            <a:off x="0" y="3930366"/>
            <a:ext cx="12192000" cy="25947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92543262-AA26-4C99-8FCD-0B3B3275F583}"/>
              </a:ext>
            </a:extLst>
          </p:cNvPr>
          <p:cNvSpPr/>
          <p:nvPr/>
        </p:nvSpPr>
        <p:spPr>
          <a:xfrm>
            <a:off x="0" y="1058558"/>
            <a:ext cx="12192000" cy="25947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B63FAF25-654D-4222-A800-00EF9519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301"/>
            <a:ext cx="10515600" cy="61618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Angular ahead-of-time (</a:t>
            </a:r>
            <a:r>
              <a:rPr lang="en-GB" dirty="0" err="1">
                <a:solidFill>
                  <a:schemeClr val="bg1"/>
                </a:solidFill>
              </a:rPr>
              <a:t>AoT</a:t>
            </a:r>
            <a:r>
              <a:rPr lang="en-GB" dirty="0">
                <a:solidFill>
                  <a:schemeClr val="bg1"/>
                </a:solidFill>
              </a:rPr>
              <a:t>) compilation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0C7E7BAF-33EC-49BD-8DAC-F55B8687E0CB}"/>
              </a:ext>
            </a:extLst>
          </p:cNvPr>
          <p:cNvCxnSpPr>
            <a:cxnSpLocks/>
          </p:cNvCxnSpPr>
          <p:nvPr/>
        </p:nvCxnSpPr>
        <p:spPr>
          <a:xfrm>
            <a:off x="3549802" y="1261124"/>
            <a:ext cx="0" cy="223657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0757D33-29F6-452A-89D2-AB274CA69D81}"/>
              </a:ext>
            </a:extLst>
          </p:cNvPr>
          <p:cNvSpPr/>
          <p:nvPr/>
        </p:nvSpPr>
        <p:spPr>
          <a:xfrm>
            <a:off x="3772225" y="1427940"/>
            <a:ext cx="6586151" cy="5128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8B3DC48-C852-4B66-BFBC-A9CDF9A2AEE3}"/>
              </a:ext>
            </a:extLst>
          </p:cNvPr>
          <p:cNvSpPr/>
          <p:nvPr/>
        </p:nvSpPr>
        <p:spPr>
          <a:xfrm>
            <a:off x="285374" y="1902356"/>
            <a:ext cx="303942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</a:rPr>
              <a:t>Total page size</a:t>
            </a:r>
          </a:p>
          <a:p>
            <a:pPr algn="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(compression enabled)</a:t>
            </a:r>
            <a:endParaRPr lang="en-GB" sz="3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8DF2CE3-44D3-4C4C-AB6E-AA810AB436E7}"/>
              </a:ext>
            </a:extLst>
          </p:cNvPr>
          <p:cNvSpPr txBox="1"/>
          <p:nvPr/>
        </p:nvSpPr>
        <p:spPr>
          <a:xfrm>
            <a:off x="3889613" y="1391955"/>
            <a:ext cx="788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4A9C91A-FEE5-4F9E-B7EE-1DDD13655A23}"/>
              </a:ext>
            </a:extLst>
          </p:cNvPr>
          <p:cNvSpPr txBox="1"/>
          <p:nvPr/>
        </p:nvSpPr>
        <p:spPr>
          <a:xfrm>
            <a:off x="10405743" y="1391954"/>
            <a:ext cx="1537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1050 KB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084B12F6-E0EB-4060-8209-818452AC24C9}"/>
              </a:ext>
            </a:extLst>
          </p:cNvPr>
          <p:cNvSpPr/>
          <p:nvPr/>
        </p:nvSpPr>
        <p:spPr>
          <a:xfrm>
            <a:off x="3772225" y="2132994"/>
            <a:ext cx="3528000" cy="5128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81FD44-6463-4DD0-968F-E26177735B3F}"/>
              </a:ext>
            </a:extLst>
          </p:cNvPr>
          <p:cNvSpPr txBox="1"/>
          <p:nvPr/>
        </p:nvSpPr>
        <p:spPr>
          <a:xfrm>
            <a:off x="3889613" y="2078100"/>
            <a:ext cx="96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prod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C8BEA40-255A-49D9-AF1B-BE5C2855399A}"/>
              </a:ext>
            </a:extLst>
          </p:cNvPr>
          <p:cNvSpPr txBox="1"/>
          <p:nvPr/>
        </p:nvSpPr>
        <p:spPr>
          <a:xfrm>
            <a:off x="7417613" y="2097009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514 KB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F1B902D7-AB5B-4589-B7A8-4C204C714386}"/>
              </a:ext>
            </a:extLst>
          </p:cNvPr>
          <p:cNvSpPr/>
          <p:nvPr/>
        </p:nvSpPr>
        <p:spPr>
          <a:xfrm>
            <a:off x="3772225" y="2838048"/>
            <a:ext cx="2757600" cy="5128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B9D55A9-E5A7-4931-8540-5808F7362312}"/>
              </a:ext>
            </a:extLst>
          </p:cNvPr>
          <p:cNvSpPr txBox="1"/>
          <p:nvPr/>
        </p:nvSpPr>
        <p:spPr>
          <a:xfrm>
            <a:off x="3889613" y="2802063"/>
            <a:ext cx="201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prod + </a:t>
            </a:r>
            <a:r>
              <a:rPr lang="en-GB" sz="3200" dirty="0" err="1">
                <a:solidFill>
                  <a:schemeClr val="bg1"/>
                </a:solidFill>
              </a:rPr>
              <a:t>AoT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DA15472F-9213-4457-8258-7623CA97A9C3}"/>
              </a:ext>
            </a:extLst>
          </p:cNvPr>
          <p:cNvSpPr txBox="1"/>
          <p:nvPr/>
        </p:nvSpPr>
        <p:spPr>
          <a:xfrm>
            <a:off x="6647213" y="2802062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402 KB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9BA68421-FBEF-4705-AE4A-FE83381BB79A}"/>
              </a:ext>
            </a:extLst>
          </p:cNvPr>
          <p:cNvCxnSpPr>
            <a:cxnSpLocks/>
          </p:cNvCxnSpPr>
          <p:nvPr/>
        </p:nvCxnSpPr>
        <p:spPr>
          <a:xfrm>
            <a:off x="3549802" y="4134783"/>
            <a:ext cx="0" cy="223657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7A3F886E-D2B2-4AEB-87EA-E5A47FA2F114}"/>
              </a:ext>
            </a:extLst>
          </p:cNvPr>
          <p:cNvSpPr/>
          <p:nvPr/>
        </p:nvSpPr>
        <p:spPr>
          <a:xfrm>
            <a:off x="3772225" y="4301599"/>
            <a:ext cx="6586151" cy="5128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ACA3A36-FDEC-4205-8C6E-04F9CE2E365A}"/>
              </a:ext>
            </a:extLst>
          </p:cNvPr>
          <p:cNvSpPr/>
          <p:nvPr/>
        </p:nvSpPr>
        <p:spPr>
          <a:xfrm>
            <a:off x="265516" y="4601335"/>
            <a:ext cx="306186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3200" dirty="0" err="1">
                <a:solidFill>
                  <a:schemeClr val="bg1"/>
                </a:solidFill>
              </a:rPr>
              <a:t>Startup</a:t>
            </a:r>
            <a:r>
              <a:rPr lang="en-GB" sz="3200" dirty="0">
                <a:solidFill>
                  <a:schemeClr val="bg1"/>
                </a:solidFill>
              </a:rPr>
              <a:t> CPU time</a:t>
            </a:r>
          </a:p>
          <a:p>
            <a:pPr algn="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(after prerender,</a:t>
            </a:r>
          </a:p>
          <a:p>
            <a:pPr algn="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median over 5 runs)</a:t>
            </a:r>
            <a:endParaRPr lang="en-GB" sz="3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6B59B33-3A8A-40EA-8A65-1986A0086CC4}"/>
              </a:ext>
            </a:extLst>
          </p:cNvPr>
          <p:cNvSpPr txBox="1"/>
          <p:nvPr/>
        </p:nvSpPr>
        <p:spPr>
          <a:xfrm>
            <a:off x="3889613" y="4265614"/>
            <a:ext cx="788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5CCDD0FB-31FD-417B-86A5-79B5D44DF295}"/>
              </a:ext>
            </a:extLst>
          </p:cNvPr>
          <p:cNvSpPr txBox="1"/>
          <p:nvPr/>
        </p:nvSpPr>
        <p:spPr>
          <a:xfrm>
            <a:off x="10475764" y="4265613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547 </a:t>
            </a:r>
            <a:r>
              <a:rPr lang="en-GB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ms</a:t>
            </a:r>
            <a:endParaRPr lang="en-GB" sz="320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DA00F06-7DD4-4A78-85F1-4373F4F47037}"/>
              </a:ext>
            </a:extLst>
          </p:cNvPr>
          <p:cNvSpPr/>
          <p:nvPr/>
        </p:nvSpPr>
        <p:spPr>
          <a:xfrm>
            <a:off x="3772225" y="5006653"/>
            <a:ext cx="5076000" cy="5128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29A85D8-79E5-4AAE-82F5-301CF526A109}"/>
              </a:ext>
            </a:extLst>
          </p:cNvPr>
          <p:cNvSpPr txBox="1"/>
          <p:nvPr/>
        </p:nvSpPr>
        <p:spPr>
          <a:xfrm>
            <a:off x="3889613" y="4960681"/>
            <a:ext cx="96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prod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790AEC5-F318-4ECE-86A8-0E9C183584D2}"/>
              </a:ext>
            </a:extLst>
          </p:cNvPr>
          <p:cNvSpPr txBox="1"/>
          <p:nvPr/>
        </p:nvSpPr>
        <p:spPr>
          <a:xfrm>
            <a:off x="8966648" y="4970668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422 </a:t>
            </a:r>
            <a:r>
              <a:rPr lang="en-GB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ms</a:t>
            </a:r>
            <a:endParaRPr lang="en-GB" sz="320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4434226D-8CA6-44DD-B076-F8F692776B28}"/>
              </a:ext>
            </a:extLst>
          </p:cNvPr>
          <p:cNvSpPr/>
          <p:nvPr/>
        </p:nvSpPr>
        <p:spPr>
          <a:xfrm>
            <a:off x="3772224" y="5675722"/>
            <a:ext cx="2685600" cy="5847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52A1474-B41E-4078-A2DC-BCF8BD80CE6C}"/>
              </a:ext>
            </a:extLst>
          </p:cNvPr>
          <p:cNvSpPr txBox="1"/>
          <p:nvPr/>
        </p:nvSpPr>
        <p:spPr>
          <a:xfrm>
            <a:off x="3889613" y="5675722"/>
            <a:ext cx="2015103" cy="58477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prod + </a:t>
            </a:r>
            <a:r>
              <a:rPr lang="en-GB" sz="3200" dirty="0" err="1">
                <a:solidFill>
                  <a:schemeClr val="bg1"/>
                </a:solidFill>
              </a:rPr>
              <a:t>AoT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C50F8D6-CB38-499B-8194-7AF4804E9A93}"/>
              </a:ext>
            </a:extLst>
          </p:cNvPr>
          <p:cNvSpPr txBox="1"/>
          <p:nvPr/>
        </p:nvSpPr>
        <p:spPr>
          <a:xfrm>
            <a:off x="6575213" y="5675721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223 </a:t>
            </a:r>
            <a:r>
              <a:rPr lang="en-GB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ms</a:t>
            </a:r>
            <a:endParaRPr lang="en-GB" sz="320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20BFF9C-C9C1-48E5-AA92-B1394543AB40}"/>
              </a:ext>
            </a:extLst>
          </p:cNvPr>
          <p:cNvSpPr/>
          <p:nvPr/>
        </p:nvSpPr>
        <p:spPr>
          <a:xfrm>
            <a:off x="0" y="6506659"/>
            <a:ext cx="6530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Scenario: ASP.NET Core 2.0 Angular template in Chrome on up-to-date laptop</a:t>
            </a:r>
            <a:endParaRPr lang="en-GB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591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4" grpId="0"/>
      <p:bldP spid="17" grpId="0" animBg="1"/>
      <p:bldP spid="18" grpId="0"/>
      <p:bldP spid="19" grpId="0"/>
      <p:bldP spid="20" grpId="0" animBg="1"/>
      <p:bldP spid="21" grpId="0"/>
      <p:bldP spid="22" grpId="0"/>
      <p:bldP spid="25" grpId="0" animBg="1"/>
      <p:bldP spid="27" grpId="0"/>
      <p:bldP spid="28" grpId="0"/>
      <p:bldP spid="29" grpId="0" animBg="1"/>
      <p:bldP spid="30" grpId="0"/>
      <p:bldP spid="31" grpId="0"/>
      <p:bldP spid="32" grpId="0" animBg="1"/>
      <p:bldP spid="33" grpId="0" animBg="1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F828B7D7-D505-408B-B978-B70AA22CC1D4}"/>
              </a:ext>
            </a:extLst>
          </p:cNvPr>
          <p:cNvSpPr/>
          <p:nvPr/>
        </p:nvSpPr>
        <p:spPr>
          <a:xfrm>
            <a:off x="0" y="3930366"/>
            <a:ext cx="12192000" cy="25947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92543262-AA26-4C99-8FCD-0B3B3275F583}"/>
              </a:ext>
            </a:extLst>
          </p:cNvPr>
          <p:cNvSpPr/>
          <p:nvPr/>
        </p:nvSpPr>
        <p:spPr>
          <a:xfrm>
            <a:off x="0" y="1058558"/>
            <a:ext cx="12192000" cy="25947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63FAF25-654D-4222-A800-00EF9519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301"/>
            <a:ext cx="10515600" cy="61618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Angular ahead-of-time (</a:t>
            </a:r>
            <a:r>
              <a:rPr lang="en-GB" dirty="0" err="1">
                <a:solidFill>
                  <a:schemeClr val="bg1"/>
                </a:solidFill>
              </a:rPr>
              <a:t>AoT</a:t>
            </a:r>
            <a:r>
              <a:rPr lang="en-GB" dirty="0">
                <a:solidFill>
                  <a:schemeClr val="bg1"/>
                </a:solidFill>
              </a:rPr>
              <a:t>) compilation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C7E7BAF-33EC-49BD-8DAC-F55B8687E0CB}"/>
              </a:ext>
            </a:extLst>
          </p:cNvPr>
          <p:cNvCxnSpPr>
            <a:cxnSpLocks/>
          </p:cNvCxnSpPr>
          <p:nvPr/>
        </p:nvCxnSpPr>
        <p:spPr>
          <a:xfrm>
            <a:off x="3549802" y="1261124"/>
            <a:ext cx="0" cy="223657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0757D33-29F6-452A-89D2-AB274CA69D81}"/>
              </a:ext>
            </a:extLst>
          </p:cNvPr>
          <p:cNvSpPr/>
          <p:nvPr/>
        </p:nvSpPr>
        <p:spPr>
          <a:xfrm>
            <a:off x="3772225" y="1427940"/>
            <a:ext cx="6586151" cy="5128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8B3DC48-C852-4B66-BFBC-A9CDF9A2AEE3}"/>
              </a:ext>
            </a:extLst>
          </p:cNvPr>
          <p:cNvSpPr/>
          <p:nvPr/>
        </p:nvSpPr>
        <p:spPr>
          <a:xfrm>
            <a:off x="285374" y="1902356"/>
            <a:ext cx="303942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</a:rPr>
              <a:t>Total page size</a:t>
            </a:r>
          </a:p>
          <a:p>
            <a:pPr algn="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(compression enabled)</a:t>
            </a:r>
            <a:endParaRPr lang="en-GB" sz="3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DF2CE3-44D3-4C4C-AB6E-AA810AB436E7}"/>
              </a:ext>
            </a:extLst>
          </p:cNvPr>
          <p:cNvSpPr txBox="1"/>
          <p:nvPr/>
        </p:nvSpPr>
        <p:spPr>
          <a:xfrm>
            <a:off x="3889613" y="1391955"/>
            <a:ext cx="788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4A9C91A-FEE5-4F9E-B7EE-1DDD13655A23}"/>
              </a:ext>
            </a:extLst>
          </p:cNvPr>
          <p:cNvSpPr txBox="1"/>
          <p:nvPr/>
        </p:nvSpPr>
        <p:spPr>
          <a:xfrm>
            <a:off x="10405743" y="1391954"/>
            <a:ext cx="1537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1050 KB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84B12F6-E0EB-4060-8209-818452AC24C9}"/>
              </a:ext>
            </a:extLst>
          </p:cNvPr>
          <p:cNvSpPr/>
          <p:nvPr/>
        </p:nvSpPr>
        <p:spPr>
          <a:xfrm>
            <a:off x="3772225" y="2132994"/>
            <a:ext cx="3528000" cy="5128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F81FD44-6463-4DD0-968F-E26177735B3F}"/>
              </a:ext>
            </a:extLst>
          </p:cNvPr>
          <p:cNvSpPr txBox="1"/>
          <p:nvPr/>
        </p:nvSpPr>
        <p:spPr>
          <a:xfrm>
            <a:off x="3889613" y="2078100"/>
            <a:ext cx="96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prod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C8BEA40-255A-49D9-AF1B-BE5C2855399A}"/>
              </a:ext>
            </a:extLst>
          </p:cNvPr>
          <p:cNvSpPr txBox="1"/>
          <p:nvPr/>
        </p:nvSpPr>
        <p:spPr>
          <a:xfrm>
            <a:off x="7417613" y="2097009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514 KB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F1B902D7-AB5B-4589-B7A8-4C204C714386}"/>
              </a:ext>
            </a:extLst>
          </p:cNvPr>
          <p:cNvSpPr/>
          <p:nvPr/>
        </p:nvSpPr>
        <p:spPr>
          <a:xfrm>
            <a:off x="3772225" y="2838048"/>
            <a:ext cx="2757600" cy="5128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B9D55A9-E5A7-4931-8540-5808F7362312}"/>
              </a:ext>
            </a:extLst>
          </p:cNvPr>
          <p:cNvSpPr txBox="1"/>
          <p:nvPr/>
        </p:nvSpPr>
        <p:spPr>
          <a:xfrm>
            <a:off x="3889613" y="2802063"/>
            <a:ext cx="201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prod + </a:t>
            </a:r>
            <a:r>
              <a:rPr lang="en-GB" sz="3200" dirty="0" err="1">
                <a:solidFill>
                  <a:schemeClr val="bg1"/>
                </a:solidFill>
              </a:rPr>
              <a:t>AoT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A15472F-9213-4457-8258-7623CA97A9C3}"/>
              </a:ext>
            </a:extLst>
          </p:cNvPr>
          <p:cNvSpPr txBox="1"/>
          <p:nvPr/>
        </p:nvSpPr>
        <p:spPr>
          <a:xfrm>
            <a:off x="6647213" y="2802062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402 KB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9BA68421-FBEF-4705-AE4A-FE83381BB79A}"/>
              </a:ext>
            </a:extLst>
          </p:cNvPr>
          <p:cNvCxnSpPr>
            <a:cxnSpLocks/>
          </p:cNvCxnSpPr>
          <p:nvPr/>
        </p:nvCxnSpPr>
        <p:spPr>
          <a:xfrm>
            <a:off x="3549802" y="4134783"/>
            <a:ext cx="0" cy="223657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7A3F886E-D2B2-4AEB-87EA-E5A47FA2F114}"/>
              </a:ext>
            </a:extLst>
          </p:cNvPr>
          <p:cNvSpPr/>
          <p:nvPr/>
        </p:nvSpPr>
        <p:spPr>
          <a:xfrm>
            <a:off x="3772225" y="4301599"/>
            <a:ext cx="6586151" cy="5128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ACA3A36-FDEC-4205-8C6E-04F9CE2E365A}"/>
              </a:ext>
            </a:extLst>
          </p:cNvPr>
          <p:cNvSpPr/>
          <p:nvPr/>
        </p:nvSpPr>
        <p:spPr>
          <a:xfrm>
            <a:off x="265516" y="4601335"/>
            <a:ext cx="306186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3200" dirty="0" err="1">
                <a:solidFill>
                  <a:schemeClr val="bg1"/>
                </a:solidFill>
              </a:rPr>
              <a:t>Startup</a:t>
            </a:r>
            <a:r>
              <a:rPr lang="en-GB" sz="3200" dirty="0">
                <a:solidFill>
                  <a:schemeClr val="bg1"/>
                </a:solidFill>
              </a:rPr>
              <a:t> CPU time</a:t>
            </a:r>
          </a:p>
          <a:p>
            <a:pPr algn="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(after prerender,</a:t>
            </a:r>
          </a:p>
          <a:p>
            <a:pPr algn="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median over 5 runs)</a:t>
            </a:r>
            <a:endParaRPr lang="en-GB" sz="3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6B59B33-3A8A-40EA-8A65-1986A0086CC4}"/>
              </a:ext>
            </a:extLst>
          </p:cNvPr>
          <p:cNvSpPr txBox="1"/>
          <p:nvPr/>
        </p:nvSpPr>
        <p:spPr>
          <a:xfrm>
            <a:off x="3889613" y="4265614"/>
            <a:ext cx="788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CCDD0FB-31FD-417B-86A5-79B5D44DF295}"/>
              </a:ext>
            </a:extLst>
          </p:cNvPr>
          <p:cNvSpPr txBox="1"/>
          <p:nvPr/>
        </p:nvSpPr>
        <p:spPr>
          <a:xfrm>
            <a:off x="10475764" y="4265613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547 </a:t>
            </a:r>
            <a:r>
              <a:rPr lang="en-GB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ms</a:t>
            </a:r>
            <a:endParaRPr lang="en-GB" sz="320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DA00F06-7DD4-4A78-85F1-4373F4F47037}"/>
              </a:ext>
            </a:extLst>
          </p:cNvPr>
          <p:cNvSpPr/>
          <p:nvPr/>
        </p:nvSpPr>
        <p:spPr>
          <a:xfrm>
            <a:off x="3772225" y="5006653"/>
            <a:ext cx="5076000" cy="5128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29A85D8-79E5-4AAE-82F5-301CF526A109}"/>
              </a:ext>
            </a:extLst>
          </p:cNvPr>
          <p:cNvSpPr txBox="1"/>
          <p:nvPr/>
        </p:nvSpPr>
        <p:spPr>
          <a:xfrm>
            <a:off x="3889613" y="4960681"/>
            <a:ext cx="96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prod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790AEC5-F318-4ECE-86A8-0E9C183584D2}"/>
              </a:ext>
            </a:extLst>
          </p:cNvPr>
          <p:cNvSpPr txBox="1"/>
          <p:nvPr/>
        </p:nvSpPr>
        <p:spPr>
          <a:xfrm>
            <a:off x="8966648" y="4970668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422 </a:t>
            </a:r>
            <a:r>
              <a:rPr lang="en-GB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ms</a:t>
            </a:r>
            <a:endParaRPr lang="en-GB" sz="320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4434226D-8CA6-44DD-B076-F8F692776B28}"/>
              </a:ext>
            </a:extLst>
          </p:cNvPr>
          <p:cNvSpPr/>
          <p:nvPr/>
        </p:nvSpPr>
        <p:spPr>
          <a:xfrm>
            <a:off x="3772224" y="5711707"/>
            <a:ext cx="2685600" cy="5128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52A1474-B41E-4078-A2DC-BCF8BD80CE6C}"/>
              </a:ext>
            </a:extLst>
          </p:cNvPr>
          <p:cNvSpPr txBox="1"/>
          <p:nvPr/>
        </p:nvSpPr>
        <p:spPr>
          <a:xfrm>
            <a:off x="3889613" y="5675722"/>
            <a:ext cx="201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prod + </a:t>
            </a:r>
            <a:r>
              <a:rPr lang="en-GB" sz="3200" dirty="0" err="1">
                <a:solidFill>
                  <a:schemeClr val="bg1"/>
                </a:solidFill>
              </a:rPr>
              <a:t>AoT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C50F8D6-CB38-499B-8194-7AF4804E9A93}"/>
              </a:ext>
            </a:extLst>
          </p:cNvPr>
          <p:cNvSpPr txBox="1"/>
          <p:nvPr/>
        </p:nvSpPr>
        <p:spPr>
          <a:xfrm>
            <a:off x="6575213" y="5675721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223 </a:t>
            </a:r>
            <a:r>
              <a:rPr lang="en-GB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ms</a:t>
            </a:r>
            <a:endParaRPr lang="en-GB" sz="320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20BFF9C-C9C1-48E5-AA92-B1394543AB40}"/>
              </a:ext>
            </a:extLst>
          </p:cNvPr>
          <p:cNvSpPr/>
          <p:nvPr/>
        </p:nvSpPr>
        <p:spPr>
          <a:xfrm>
            <a:off x="0" y="6506659"/>
            <a:ext cx="6530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Scenario: ASP.NET Core 2.0 Angular template in Chrome on up-to-date laptop</a:t>
            </a:r>
            <a:endParaRPr lang="en-GB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5892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4" grpId="0"/>
      <p:bldP spid="17" grpId="0" animBg="1"/>
      <p:bldP spid="18" grpId="0"/>
      <p:bldP spid="19" grpId="0"/>
      <p:bldP spid="20" grpId="0" animBg="1"/>
      <p:bldP spid="21" grpId="0"/>
      <p:bldP spid="22" grpId="0"/>
      <p:bldP spid="25" grpId="0" animBg="1"/>
      <p:bldP spid="27" grpId="0"/>
      <p:bldP spid="28" grpId="0"/>
      <p:bldP spid="29" grpId="0" animBg="1"/>
      <p:bldP spid="30" grpId="0"/>
      <p:bldP spid="31" grpId="0"/>
      <p:bldP spid="32" grpId="0" animBg="1"/>
      <p:bldP spid="33" grpId="0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18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 this talk</a:t>
            </a:r>
          </a:p>
        </p:txBody>
      </p:sp>
      <p:sp>
        <p:nvSpPr>
          <p:cNvPr id="4" name="Rectangle 3"/>
          <p:cNvSpPr/>
          <p:nvPr/>
        </p:nvSpPr>
        <p:spPr>
          <a:xfrm>
            <a:off x="405629" y="1338144"/>
            <a:ext cx="5541264" cy="50109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endParaRPr lang="en-GB" sz="3200" dirty="0"/>
          </a:p>
          <a:p>
            <a:endParaRPr lang="en-GB" sz="3200" dirty="0"/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Getting started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Webpack / HMR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Prerendering</a:t>
            </a:r>
          </a:p>
          <a:p>
            <a:pPr marL="324000">
              <a:spcAft>
                <a:spcPts val="600"/>
              </a:spcAft>
            </a:pPr>
            <a:r>
              <a:rPr lang="en-GB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Debugging</a:t>
            </a:r>
            <a:endParaRPr lang="en-GB"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24000">
              <a:spcAft>
                <a:spcPts val="600"/>
              </a:spcAft>
            </a:pPr>
            <a:r>
              <a:rPr lang="en-GB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Tests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64224" y="1338144"/>
            <a:ext cx="5413248" cy="5012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endParaRPr lang="en-GB" sz="3200" dirty="0"/>
          </a:p>
          <a:p>
            <a:endParaRPr lang="en-GB" sz="3300" dirty="0"/>
          </a:p>
          <a:p>
            <a:pPr marL="324000">
              <a:lnSpc>
                <a:spcPts val="3200"/>
              </a:lnSpc>
              <a:spcBef>
                <a:spcPts val="100"/>
              </a:spcBef>
              <a:spcAft>
                <a:spcPts val="1200"/>
              </a:spcAft>
            </a:pPr>
            <a:r>
              <a:rPr lang="en-GB" sz="3000" dirty="0">
                <a:latin typeface="+mj-lt"/>
              </a:rPr>
              <a:t>How it works</a:t>
            </a:r>
          </a:p>
          <a:p>
            <a:pPr marL="324000">
              <a:lnSpc>
                <a:spcPts val="3200"/>
              </a:lnSpc>
              <a:spcBef>
                <a:spcPts val="100"/>
              </a:spcBef>
              <a:spcAft>
                <a:spcPts val="1200"/>
              </a:spcAft>
            </a:pPr>
            <a:r>
              <a:rPr lang="en-GB" sz="3000" dirty="0">
                <a:latin typeface="+mj-lt"/>
              </a:rPr>
              <a:t>Extending your build </a:t>
            </a:r>
            <a:r>
              <a:rPr lang="en-GB" sz="3000" dirty="0" smtClean="0">
                <a:latin typeface="+mj-lt"/>
              </a:rPr>
              <a:t>system</a:t>
            </a:r>
            <a:endParaRPr lang="en-GB" sz="30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1010" y="2480471"/>
            <a:ext cx="617545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 smtClean="0">
                <a:solidFill>
                  <a:srgbClr val="00B050"/>
                </a:solidFill>
                <a:latin typeface="Open Sans"/>
              </a:rPr>
              <a:t>✔</a:t>
            </a:r>
            <a:endParaRPr lang="en-GB" sz="3000" b="1" dirty="0">
              <a:solidFill>
                <a:srgbClr val="00B050"/>
              </a:solidFill>
              <a:latin typeface="Open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5629" y="1338143"/>
            <a:ext cx="3563685" cy="94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r>
              <a:rPr lang="en-GB" sz="3200" dirty="0"/>
              <a:t>Building your SPA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00216" y="1338143"/>
            <a:ext cx="3563685" cy="94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r>
              <a:rPr lang="en-GB" sz="3200" dirty="0"/>
              <a:t>Inside Webpack</a:t>
            </a:r>
          </a:p>
        </p:txBody>
      </p:sp>
    </p:spTree>
    <p:extLst>
      <p:ext uri="{BB962C8B-B14F-4D97-AF65-F5344CB8AC3E}">
        <p14:creationId xmlns:p14="http://schemas.microsoft.com/office/powerpoint/2010/main" val="3271107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DE6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DE6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-38307" y="5576"/>
            <a:ext cx="924094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: Rounded Corners 42"/>
          <p:cNvSpPr/>
          <p:nvPr/>
        </p:nvSpPr>
        <p:spPr>
          <a:xfrm>
            <a:off x="7479562" y="564948"/>
            <a:ext cx="1507184" cy="1753085"/>
          </a:xfrm>
          <a:prstGeom prst="roundRect">
            <a:avLst>
              <a:gd name="adj" fmla="val 11816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GB" sz="2800" b="1" dirty="0"/>
              <a:t>NPM</a:t>
            </a:r>
          </a:p>
        </p:txBody>
      </p:sp>
      <p:sp>
        <p:nvSpPr>
          <p:cNvPr id="42" name="Rectangle: Rounded Corners 41"/>
          <p:cNvSpPr/>
          <p:nvPr/>
        </p:nvSpPr>
        <p:spPr>
          <a:xfrm>
            <a:off x="4685766" y="564948"/>
            <a:ext cx="2470243" cy="1753085"/>
          </a:xfrm>
          <a:prstGeom prst="roundRect">
            <a:avLst>
              <a:gd name="adj" fmla="val 11816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GB" sz="2800" b="1" dirty="0"/>
              <a:t>NPM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17249" y="2415603"/>
            <a:ext cx="862737" cy="936000"/>
            <a:chOff x="1791560" y="2643541"/>
            <a:chExt cx="862737" cy="936000"/>
          </a:xfrm>
        </p:grpSpPr>
        <p:sp>
          <p:nvSpPr>
            <p:cNvPr id="5" name="Rectangle: Folded Corner 4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582837" y="1140898"/>
            <a:ext cx="862737" cy="936000"/>
            <a:chOff x="1791560" y="2643541"/>
            <a:chExt cx="862737" cy="936000"/>
          </a:xfrm>
        </p:grpSpPr>
        <p:sp>
          <p:nvSpPr>
            <p:cNvPr id="9" name="Rectangle: Folded Corner 8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39858" y="1140898"/>
            <a:ext cx="862737" cy="936000"/>
            <a:chOff x="1791560" y="2643541"/>
            <a:chExt cx="862737" cy="936000"/>
          </a:xfrm>
        </p:grpSpPr>
        <p:sp>
          <p:nvSpPr>
            <p:cNvPr id="12" name="Rectangle: Folded Corner 11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56493" y="1140898"/>
            <a:ext cx="862737" cy="936000"/>
            <a:chOff x="1791560" y="2643541"/>
            <a:chExt cx="862737" cy="936000"/>
          </a:xfrm>
          <a:solidFill>
            <a:schemeClr val="accent6">
              <a:lumMod val="75000"/>
            </a:schemeClr>
          </a:solidFill>
        </p:grpSpPr>
        <p:sp>
          <p:nvSpPr>
            <p:cNvPr id="15" name="Rectangle: Folded Corner 14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js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90333" y="1140898"/>
            <a:ext cx="862737" cy="936000"/>
            <a:chOff x="1791560" y="2643541"/>
            <a:chExt cx="862737" cy="936000"/>
          </a:xfrm>
        </p:grpSpPr>
        <p:sp>
          <p:nvSpPr>
            <p:cNvPr id="18" name="Rectangle: Folded Corner 17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1" name="Straight Arrow Connector 20"/>
          <p:cNvCxnSpPr>
            <a:cxnSpLocks/>
            <a:stCxn id="19" idx="3"/>
          </p:cNvCxnSpPr>
          <p:nvPr/>
        </p:nvCxnSpPr>
        <p:spPr>
          <a:xfrm flipV="1">
            <a:off x="1053070" y="1649680"/>
            <a:ext cx="67309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stCxn id="10" idx="3"/>
          </p:cNvCxnSpPr>
          <p:nvPr/>
        </p:nvCxnSpPr>
        <p:spPr>
          <a:xfrm>
            <a:off x="2445574" y="1649682"/>
            <a:ext cx="721040" cy="1031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13" idx="3"/>
          </p:cNvCxnSpPr>
          <p:nvPr/>
        </p:nvCxnSpPr>
        <p:spPr>
          <a:xfrm flipV="1">
            <a:off x="3902595" y="1649681"/>
            <a:ext cx="1082142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6042782" y="1140897"/>
            <a:ext cx="862737" cy="936000"/>
            <a:chOff x="1791560" y="2643541"/>
            <a:chExt cx="862737" cy="936000"/>
          </a:xfrm>
          <a:solidFill>
            <a:schemeClr val="accent6">
              <a:lumMod val="75000"/>
            </a:schemeClr>
          </a:solidFill>
        </p:grpSpPr>
        <p:sp>
          <p:nvSpPr>
            <p:cNvPr id="32" name="Rectangle: Folded Corner 31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js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755270" y="1140897"/>
            <a:ext cx="862737" cy="936000"/>
            <a:chOff x="1791560" y="2643541"/>
            <a:chExt cx="862737" cy="936000"/>
          </a:xfrm>
          <a:solidFill>
            <a:schemeClr val="accent6">
              <a:lumMod val="75000"/>
            </a:schemeClr>
          </a:solidFill>
        </p:grpSpPr>
        <p:sp>
          <p:nvSpPr>
            <p:cNvPr id="35" name="Rectangle: Folded Corner 34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js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7" name="Straight Arrow Connector 36"/>
          <p:cNvCxnSpPr>
            <a:cxnSpLocks/>
          </p:cNvCxnSpPr>
          <p:nvPr/>
        </p:nvCxnSpPr>
        <p:spPr>
          <a:xfrm flipV="1">
            <a:off x="5707182" y="1649680"/>
            <a:ext cx="462356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</p:cNvCxnSpPr>
          <p:nvPr/>
        </p:nvCxnSpPr>
        <p:spPr>
          <a:xfrm flipV="1">
            <a:off x="6893471" y="1649680"/>
            <a:ext cx="965946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  <a:stCxn id="9" idx="0"/>
          </p:cNvCxnSpPr>
          <p:nvPr/>
        </p:nvCxnSpPr>
        <p:spPr>
          <a:xfrm rot="16200000" flipH="1">
            <a:off x="2187049" y="1944823"/>
            <a:ext cx="847490" cy="1111640"/>
          </a:xfrm>
          <a:prstGeom prst="bentConnector2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3068864" y="3870889"/>
            <a:ext cx="864340" cy="936000"/>
            <a:chOff x="1843175" y="2637717"/>
            <a:chExt cx="864340" cy="936000"/>
          </a:xfrm>
        </p:grpSpPr>
        <p:sp>
          <p:nvSpPr>
            <p:cNvPr id="48" name="Rectangle: Folded Corner 47"/>
            <p:cNvSpPr/>
            <p:nvPr/>
          </p:nvSpPr>
          <p:spPr>
            <a:xfrm rot="10800000">
              <a:off x="1895707" y="2637717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b="1" dirty="0">
                <a:latin typeface="Consolas" panose="020B0609020204030204" pitchFamily="49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43175" y="2924008"/>
              <a:ext cx="8643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HTML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932321" y="3870889"/>
            <a:ext cx="735981" cy="936000"/>
            <a:chOff x="1895707" y="2637717"/>
            <a:chExt cx="735981" cy="936000"/>
          </a:xfrm>
        </p:grpSpPr>
        <p:sp>
          <p:nvSpPr>
            <p:cNvPr id="51" name="Rectangle: Folded Corner 50"/>
            <p:cNvSpPr/>
            <p:nvPr/>
          </p:nvSpPr>
          <p:spPr>
            <a:xfrm rot="10800000">
              <a:off x="1895707" y="2637717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b="1" dirty="0">
                <a:latin typeface="Consolas" panose="020B0609020204030204" pitchFamily="49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928135" y="2924008"/>
              <a:ext cx="6944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CSS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146928" y="3870889"/>
            <a:ext cx="735981" cy="936000"/>
            <a:chOff x="1895707" y="2637717"/>
            <a:chExt cx="735981" cy="936000"/>
          </a:xfrm>
        </p:grpSpPr>
        <p:sp>
          <p:nvSpPr>
            <p:cNvPr id="54" name="Rectangle: Folded Corner 53"/>
            <p:cNvSpPr/>
            <p:nvPr/>
          </p:nvSpPr>
          <p:spPr>
            <a:xfrm rot="10800000">
              <a:off x="1895707" y="2637717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b="1" dirty="0">
                <a:latin typeface="Consolas" panose="020B0609020204030204" pitchFamily="49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928135" y="2924008"/>
              <a:ext cx="6944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CSS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882026" y="3870889"/>
            <a:ext cx="735981" cy="936000"/>
            <a:chOff x="1895707" y="2637717"/>
            <a:chExt cx="735981" cy="936000"/>
          </a:xfrm>
        </p:grpSpPr>
        <p:sp>
          <p:nvSpPr>
            <p:cNvPr id="57" name="Rectangle: Folded Corner 56"/>
            <p:cNvSpPr/>
            <p:nvPr/>
          </p:nvSpPr>
          <p:spPr>
            <a:xfrm rot="10800000">
              <a:off x="1895707" y="2637717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b="1" dirty="0">
                <a:latin typeface="Consolas" panose="020B0609020204030204" pitchFamily="49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928136" y="2924008"/>
              <a:ext cx="6944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PNG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21395" y="5424421"/>
            <a:ext cx="735982" cy="994123"/>
            <a:chOff x="1860762" y="2637717"/>
            <a:chExt cx="896770" cy="994123"/>
          </a:xfrm>
        </p:grpSpPr>
        <p:sp>
          <p:nvSpPr>
            <p:cNvPr id="64" name="Rectangle: Folded Corner 63"/>
            <p:cNvSpPr/>
            <p:nvPr/>
          </p:nvSpPr>
          <p:spPr>
            <a:xfrm rot="10800000">
              <a:off x="1860762" y="2637717"/>
              <a:ext cx="896770" cy="936000"/>
            </a:xfrm>
            <a:prstGeom prst="foldedCorner">
              <a:avLst>
                <a:gd name="adj" fmla="val 34091"/>
              </a:avLst>
            </a:prstGeom>
            <a:solidFill>
              <a:srgbClr val="7030A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b="1" dirty="0">
                <a:latin typeface="Consolas" panose="020B0609020204030204" pitchFamily="49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935234" y="2708510"/>
              <a:ext cx="75516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5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?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782269" y="5423746"/>
            <a:ext cx="862737" cy="936000"/>
            <a:chOff x="1791560" y="2643541"/>
            <a:chExt cx="862737" cy="936000"/>
          </a:xfrm>
        </p:grpSpPr>
        <p:sp>
          <p:nvSpPr>
            <p:cNvPr id="69" name="Rectangle: Folded Corner 68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1" name="Straight Arrow Connector 43"/>
          <p:cNvCxnSpPr>
            <a:cxnSpLocks/>
            <a:stCxn id="9" idx="0"/>
            <a:endCxn id="49" idx="1"/>
          </p:cNvCxnSpPr>
          <p:nvPr/>
        </p:nvCxnSpPr>
        <p:spPr>
          <a:xfrm rot="16200000" flipH="1">
            <a:off x="1406362" y="2725510"/>
            <a:ext cx="2311115" cy="1013890"/>
          </a:xfrm>
          <a:prstGeom prst="bentConnector2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43"/>
          <p:cNvCxnSpPr>
            <a:cxnSpLocks/>
            <a:stCxn id="9" idx="0"/>
            <a:endCxn id="64" idx="3"/>
          </p:cNvCxnSpPr>
          <p:nvPr/>
        </p:nvCxnSpPr>
        <p:spPr>
          <a:xfrm rot="16200000" flipH="1">
            <a:off x="680423" y="3451448"/>
            <a:ext cx="3815523" cy="1066421"/>
          </a:xfrm>
          <a:prstGeom prst="bentConnector2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cxnSpLocks/>
            <a:stCxn id="64" idx="1"/>
          </p:cNvCxnSpPr>
          <p:nvPr/>
        </p:nvCxnSpPr>
        <p:spPr>
          <a:xfrm>
            <a:off x="3857377" y="5892421"/>
            <a:ext cx="1084076" cy="633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cxnSpLocks/>
          </p:cNvCxnSpPr>
          <p:nvPr/>
        </p:nvCxnSpPr>
        <p:spPr>
          <a:xfrm flipV="1">
            <a:off x="3857377" y="4378629"/>
            <a:ext cx="1082142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cxnSpLocks/>
          </p:cNvCxnSpPr>
          <p:nvPr/>
        </p:nvCxnSpPr>
        <p:spPr>
          <a:xfrm flipV="1">
            <a:off x="5675440" y="4372660"/>
            <a:ext cx="462356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cxnSpLocks/>
          </p:cNvCxnSpPr>
          <p:nvPr/>
        </p:nvCxnSpPr>
        <p:spPr>
          <a:xfrm flipV="1">
            <a:off x="6899866" y="4341927"/>
            <a:ext cx="965946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6193712" y="5578586"/>
            <a:ext cx="11257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(etc.)</a:t>
            </a:r>
          </a:p>
        </p:txBody>
      </p:sp>
      <p:cxnSp>
        <p:nvCxnSpPr>
          <p:cNvPr id="86" name="Straight Arrow Connector 85"/>
          <p:cNvCxnSpPr>
            <a:cxnSpLocks/>
            <a:endCxn id="85" idx="1"/>
          </p:cNvCxnSpPr>
          <p:nvPr/>
        </p:nvCxnSpPr>
        <p:spPr>
          <a:xfrm>
            <a:off x="5642264" y="5898759"/>
            <a:ext cx="551448" cy="299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84225" y="68773"/>
            <a:ext cx="26107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+mj-lt"/>
              </a:rPr>
              <a:t>ENTRY POINT</a:t>
            </a:r>
          </a:p>
        </p:txBody>
      </p:sp>
      <p:cxnSp>
        <p:nvCxnSpPr>
          <p:cNvPr id="90" name="Straight Arrow Connector 89"/>
          <p:cNvCxnSpPr>
            <a:cxnSpLocks/>
          </p:cNvCxnSpPr>
          <p:nvPr/>
        </p:nvCxnSpPr>
        <p:spPr>
          <a:xfrm flipH="1">
            <a:off x="711439" y="654974"/>
            <a:ext cx="4282" cy="51595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77122" y="211382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ts</a:t>
            </a:r>
            <a:r>
              <a:rPr lang="en-GB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-loader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092546" y="233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-loader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522823" y="4818297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html-loader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971796" y="481829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-loader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265747" y="4818297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file-loader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421868" y="511156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url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-loader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636984" y="6347114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AA72D4"/>
                </a:solidFill>
                <a:latin typeface="Consolas" panose="020B0609020204030204" pitchFamily="49" charset="0"/>
              </a:rPr>
              <a:t>???-loader</a:t>
            </a:r>
          </a:p>
        </p:txBody>
      </p:sp>
      <p:sp>
        <p:nvSpPr>
          <p:cNvPr id="99" name="Right Brace 98"/>
          <p:cNvSpPr/>
          <p:nvPr/>
        </p:nvSpPr>
        <p:spPr>
          <a:xfrm>
            <a:off x="9197062" y="-39029"/>
            <a:ext cx="1121834" cy="6936058"/>
          </a:xfrm>
          <a:prstGeom prst="rightBrace">
            <a:avLst>
              <a:gd name="adj1" fmla="val 50081"/>
              <a:gd name="adj2" fmla="val 27776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1394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43" grpId="0" animBg="1"/>
      <p:bldP spid="42" grpId="0" animBg="1"/>
      <p:bldP spid="85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7222276" y="3072904"/>
            <a:ext cx="1362874" cy="2655518"/>
            <a:chOff x="7164766" y="3072904"/>
            <a:chExt cx="1362874" cy="2655518"/>
          </a:xfrm>
        </p:grpSpPr>
        <p:sp>
          <p:nvSpPr>
            <p:cNvPr id="84" name="Rectangle: Folded Corner 83"/>
            <p:cNvSpPr/>
            <p:nvPr/>
          </p:nvSpPr>
          <p:spPr>
            <a:xfrm rot="10800000">
              <a:off x="7478213" y="4175565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180000" rtlCol="0" anchor="ctr"/>
            <a:lstStyle/>
            <a:p>
              <a:pPr algn="ctr"/>
              <a:r>
                <a:rPr lang="en-GB" sz="5400" b="1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…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7164766" y="5143647"/>
              <a:ext cx="136287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latin typeface="+mj-lt"/>
                </a:rPr>
                <a:t>main.js</a:t>
              </a:r>
            </a:p>
          </p:txBody>
        </p:sp>
        <p:sp>
          <p:nvSpPr>
            <p:cNvPr id="105" name="Arrow: Down 104"/>
            <p:cNvSpPr/>
            <p:nvPr/>
          </p:nvSpPr>
          <p:spPr>
            <a:xfrm>
              <a:off x="7528944" y="3072904"/>
              <a:ext cx="638437" cy="923119"/>
            </a:xfrm>
            <a:prstGeom prst="downArrow">
              <a:avLst>
                <a:gd name="adj1" fmla="val 28286"/>
                <a:gd name="adj2" fmla="val 59275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988336" y="3072905"/>
            <a:ext cx="971741" cy="2671236"/>
            <a:chOff x="8905228" y="3072905"/>
            <a:chExt cx="971741" cy="2671236"/>
          </a:xfrm>
        </p:grpSpPr>
        <p:sp>
          <p:nvSpPr>
            <p:cNvPr id="103" name="Arrow: Down 102"/>
            <p:cNvSpPr/>
            <p:nvPr/>
          </p:nvSpPr>
          <p:spPr>
            <a:xfrm>
              <a:off x="9085610" y="3072905"/>
              <a:ext cx="638437" cy="923119"/>
            </a:xfrm>
            <a:prstGeom prst="downArrow">
              <a:avLst>
                <a:gd name="adj1" fmla="val 28286"/>
                <a:gd name="adj2" fmla="val 59275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: Folded Corner 87"/>
            <p:cNvSpPr/>
            <p:nvPr/>
          </p:nvSpPr>
          <p:spPr>
            <a:xfrm rot="10800000">
              <a:off x="9023108" y="4175566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180000" rtlCol="0" anchor="ctr"/>
            <a:lstStyle/>
            <a:p>
              <a:pPr algn="ctr"/>
              <a:r>
                <a:rPr lang="en-GB" sz="5400" b="1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…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905228" y="5159366"/>
              <a:ext cx="9717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latin typeface="+mj-lt"/>
                </a:rPr>
                <a:t>a.css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455278" y="3072904"/>
            <a:ext cx="1117614" cy="2671237"/>
            <a:chOff x="10397768" y="3072904"/>
            <a:chExt cx="1117614" cy="2671237"/>
          </a:xfrm>
        </p:grpSpPr>
        <p:sp>
          <p:nvSpPr>
            <p:cNvPr id="101" name="Rectangle: Folded Corner 100"/>
            <p:cNvSpPr/>
            <p:nvPr/>
          </p:nvSpPr>
          <p:spPr>
            <a:xfrm rot="10800000">
              <a:off x="10588585" y="4175566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180000" rtlCol="0" anchor="ctr"/>
            <a:lstStyle/>
            <a:p>
              <a:pPr algn="ctr"/>
              <a:r>
                <a:rPr lang="en-GB" sz="5400" b="1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…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0397768" y="5159366"/>
              <a:ext cx="11176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latin typeface="+mj-lt"/>
                </a:rPr>
                <a:t>b.png</a:t>
              </a:r>
            </a:p>
          </p:txBody>
        </p:sp>
        <p:sp>
          <p:nvSpPr>
            <p:cNvPr id="106" name="Arrow: Down 105"/>
            <p:cNvSpPr/>
            <p:nvPr/>
          </p:nvSpPr>
          <p:spPr>
            <a:xfrm>
              <a:off x="10637356" y="3072904"/>
              <a:ext cx="638437" cy="923119"/>
            </a:xfrm>
            <a:prstGeom prst="downArrow">
              <a:avLst>
                <a:gd name="adj1" fmla="val 28286"/>
                <a:gd name="adj2" fmla="val 59275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7297800" y="830369"/>
            <a:ext cx="4237842" cy="22506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 anchorCtr="0"/>
          <a:lstStyle/>
          <a:p>
            <a:pPr algn="ctr"/>
            <a:r>
              <a:rPr lang="en-GB" sz="2400" dirty="0"/>
              <a:t>PLUGINS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7540315" y="1508113"/>
            <a:ext cx="1787993" cy="57077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+mj-lt"/>
              </a:rPr>
              <a:t>minification</a:t>
            </a:r>
          </a:p>
        </p:txBody>
      </p:sp>
      <p:sp>
        <p:nvSpPr>
          <p:cNvPr id="73" name="Rectangle: Rounded Corners 72"/>
          <p:cNvSpPr/>
          <p:nvPr/>
        </p:nvSpPr>
        <p:spPr>
          <a:xfrm>
            <a:off x="9573713" y="1503240"/>
            <a:ext cx="1787993" cy="57077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+mj-lt"/>
              </a:rPr>
              <a:t>lazy loading</a:t>
            </a:r>
          </a:p>
        </p:txBody>
      </p:sp>
      <p:sp>
        <p:nvSpPr>
          <p:cNvPr id="75" name="Rectangle: Rounded Corners 74"/>
          <p:cNvSpPr/>
          <p:nvPr/>
        </p:nvSpPr>
        <p:spPr>
          <a:xfrm>
            <a:off x="8517755" y="2271441"/>
            <a:ext cx="1787993" cy="57077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+mj-lt"/>
              </a:rPr>
              <a:t>etc.</a:t>
            </a:r>
          </a:p>
        </p:txBody>
      </p:sp>
      <p:sp>
        <p:nvSpPr>
          <p:cNvPr id="3" name="Arrow: Down 2"/>
          <p:cNvSpPr/>
          <p:nvPr/>
        </p:nvSpPr>
        <p:spPr>
          <a:xfrm rot="16200000">
            <a:off x="6478106" y="1339859"/>
            <a:ext cx="638437" cy="1104762"/>
          </a:xfrm>
          <a:prstGeom prst="downArrow">
            <a:avLst>
              <a:gd name="adj1" fmla="val 28286"/>
              <a:gd name="adj2" fmla="val 5927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/>
          <p:cNvSpPr/>
          <p:nvPr/>
        </p:nvSpPr>
        <p:spPr>
          <a:xfrm>
            <a:off x="-3773882" y="0"/>
            <a:ext cx="924094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: Rounded Corners 42"/>
          <p:cNvSpPr/>
          <p:nvPr/>
        </p:nvSpPr>
        <p:spPr>
          <a:xfrm>
            <a:off x="3705680" y="564948"/>
            <a:ext cx="1507184" cy="1753085"/>
          </a:xfrm>
          <a:prstGeom prst="roundRect">
            <a:avLst>
              <a:gd name="adj" fmla="val 11816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GB" sz="2800" b="1" dirty="0"/>
              <a:t>NPM</a:t>
            </a:r>
          </a:p>
        </p:txBody>
      </p:sp>
      <p:sp>
        <p:nvSpPr>
          <p:cNvPr id="42" name="Rectangle: Rounded Corners 41"/>
          <p:cNvSpPr/>
          <p:nvPr/>
        </p:nvSpPr>
        <p:spPr>
          <a:xfrm>
            <a:off x="911884" y="564948"/>
            <a:ext cx="2470243" cy="1753085"/>
          </a:xfrm>
          <a:prstGeom prst="roundRect">
            <a:avLst>
              <a:gd name="adj" fmla="val 11816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GB" sz="2800" b="1" dirty="0"/>
              <a:t>NPM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-756633" y="2415603"/>
            <a:ext cx="862737" cy="936000"/>
            <a:chOff x="1791560" y="2643541"/>
            <a:chExt cx="862737" cy="936000"/>
          </a:xfrm>
        </p:grpSpPr>
        <p:sp>
          <p:nvSpPr>
            <p:cNvPr id="5" name="Rectangle: Folded Corner 4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-2191045" y="1140898"/>
            <a:ext cx="862737" cy="936000"/>
            <a:chOff x="1791560" y="2643541"/>
            <a:chExt cx="862737" cy="936000"/>
          </a:xfrm>
        </p:grpSpPr>
        <p:sp>
          <p:nvSpPr>
            <p:cNvPr id="9" name="Rectangle: Folded Corner 8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-734024" y="1140898"/>
            <a:ext cx="862737" cy="936000"/>
            <a:chOff x="1791560" y="2643541"/>
            <a:chExt cx="862737" cy="936000"/>
          </a:xfrm>
        </p:grpSpPr>
        <p:sp>
          <p:nvSpPr>
            <p:cNvPr id="12" name="Rectangle: Folded Corner 11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82611" y="1140898"/>
            <a:ext cx="862737" cy="936000"/>
            <a:chOff x="1791560" y="2643541"/>
            <a:chExt cx="862737" cy="936000"/>
          </a:xfrm>
          <a:solidFill>
            <a:schemeClr val="accent6">
              <a:lumMod val="75000"/>
            </a:schemeClr>
          </a:solidFill>
        </p:grpSpPr>
        <p:sp>
          <p:nvSpPr>
            <p:cNvPr id="15" name="Rectangle: Folded Corner 14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js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-3583549" y="1140898"/>
            <a:ext cx="862737" cy="936000"/>
            <a:chOff x="1791560" y="2643541"/>
            <a:chExt cx="862737" cy="936000"/>
          </a:xfrm>
        </p:grpSpPr>
        <p:sp>
          <p:nvSpPr>
            <p:cNvPr id="18" name="Rectangle: Folded Corner 17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1" name="Straight Arrow Connector 20"/>
          <p:cNvCxnSpPr>
            <a:cxnSpLocks/>
            <a:stCxn id="19" idx="3"/>
          </p:cNvCxnSpPr>
          <p:nvPr/>
        </p:nvCxnSpPr>
        <p:spPr>
          <a:xfrm flipV="1">
            <a:off x="-2720812" y="1649680"/>
            <a:ext cx="67309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stCxn id="10" idx="3"/>
          </p:cNvCxnSpPr>
          <p:nvPr/>
        </p:nvCxnSpPr>
        <p:spPr>
          <a:xfrm>
            <a:off x="-1328308" y="1649682"/>
            <a:ext cx="721040" cy="1031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13" idx="3"/>
          </p:cNvCxnSpPr>
          <p:nvPr/>
        </p:nvCxnSpPr>
        <p:spPr>
          <a:xfrm flipV="1">
            <a:off x="128713" y="1649681"/>
            <a:ext cx="1082142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2268900" y="1140897"/>
            <a:ext cx="862737" cy="936000"/>
            <a:chOff x="1791560" y="2643541"/>
            <a:chExt cx="862737" cy="936000"/>
          </a:xfrm>
          <a:solidFill>
            <a:schemeClr val="accent6">
              <a:lumMod val="75000"/>
            </a:schemeClr>
          </a:solidFill>
        </p:grpSpPr>
        <p:sp>
          <p:nvSpPr>
            <p:cNvPr id="32" name="Rectangle: Folded Corner 31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js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981388" y="1140897"/>
            <a:ext cx="862737" cy="936000"/>
            <a:chOff x="1791560" y="2643541"/>
            <a:chExt cx="862737" cy="936000"/>
          </a:xfrm>
          <a:solidFill>
            <a:schemeClr val="accent6">
              <a:lumMod val="75000"/>
            </a:schemeClr>
          </a:solidFill>
        </p:grpSpPr>
        <p:sp>
          <p:nvSpPr>
            <p:cNvPr id="35" name="Rectangle: Folded Corner 34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js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7" name="Straight Arrow Connector 36"/>
          <p:cNvCxnSpPr>
            <a:cxnSpLocks/>
          </p:cNvCxnSpPr>
          <p:nvPr/>
        </p:nvCxnSpPr>
        <p:spPr>
          <a:xfrm flipV="1">
            <a:off x="1933300" y="1649680"/>
            <a:ext cx="462356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</p:cNvCxnSpPr>
          <p:nvPr/>
        </p:nvCxnSpPr>
        <p:spPr>
          <a:xfrm flipV="1">
            <a:off x="3119589" y="1649680"/>
            <a:ext cx="965946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  <a:stCxn id="9" idx="0"/>
          </p:cNvCxnSpPr>
          <p:nvPr/>
        </p:nvCxnSpPr>
        <p:spPr>
          <a:xfrm rot="16200000" flipH="1">
            <a:off x="-1586833" y="1944823"/>
            <a:ext cx="847490" cy="1111640"/>
          </a:xfrm>
          <a:prstGeom prst="bentConnector2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-705018" y="3870889"/>
            <a:ext cx="864340" cy="936000"/>
            <a:chOff x="1843175" y="2637717"/>
            <a:chExt cx="864340" cy="936000"/>
          </a:xfrm>
        </p:grpSpPr>
        <p:sp>
          <p:nvSpPr>
            <p:cNvPr id="48" name="Rectangle: Folded Corner 47"/>
            <p:cNvSpPr/>
            <p:nvPr/>
          </p:nvSpPr>
          <p:spPr>
            <a:xfrm rot="10800000">
              <a:off x="1895707" y="2637717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b="1" dirty="0">
                <a:latin typeface="Consolas" panose="020B0609020204030204" pitchFamily="49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43175" y="2924008"/>
              <a:ext cx="8643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HTML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158439" y="3870889"/>
            <a:ext cx="735981" cy="936000"/>
            <a:chOff x="1895707" y="2637717"/>
            <a:chExt cx="735981" cy="936000"/>
          </a:xfrm>
        </p:grpSpPr>
        <p:sp>
          <p:nvSpPr>
            <p:cNvPr id="51" name="Rectangle: Folded Corner 50"/>
            <p:cNvSpPr/>
            <p:nvPr/>
          </p:nvSpPr>
          <p:spPr>
            <a:xfrm rot="10800000">
              <a:off x="1895707" y="2637717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b="1" dirty="0">
                <a:latin typeface="Consolas" panose="020B0609020204030204" pitchFamily="49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928135" y="2924008"/>
              <a:ext cx="6944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CSS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373046" y="3870889"/>
            <a:ext cx="735981" cy="936000"/>
            <a:chOff x="1895707" y="2637717"/>
            <a:chExt cx="735981" cy="936000"/>
          </a:xfrm>
        </p:grpSpPr>
        <p:sp>
          <p:nvSpPr>
            <p:cNvPr id="54" name="Rectangle: Folded Corner 53"/>
            <p:cNvSpPr/>
            <p:nvPr/>
          </p:nvSpPr>
          <p:spPr>
            <a:xfrm rot="10800000">
              <a:off x="1895707" y="2637717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b="1" dirty="0">
                <a:latin typeface="Consolas" panose="020B0609020204030204" pitchFamily="49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928135" y="2924008"/>
              <a:ext cx="6944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CSS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08144" y="3870889"/>
            <a:ext cx="735981" cy="936000"/>
            <a:chOff x="1895707" y="2637717"/>
            <a:chExt cx="735981" cy="936000"/>
          </a:xfrm>
        </p:grpSpPr>
        <p:sp>
          <p:nvSpPr>
            <p:cNvPr id="57" name="Rectangle: Folded Corner 56"/>
            <p:cNvSpPr/>
            <p:nvPr/>
          </p:nvSpPr>
          <p:spPr>
            <a:xfrm rot="10800000">
              <a:off x="1895707" y="2637717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b="1" dirty="0">
                <a:latin typeface="Consolas" panose="020B0609020204030204" pitchFamily="49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928136" y="2924008"/>
              <a:ext cx="6944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PNG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-652487" y="5424421"/>
            <a:ext cx="735982" cy="994123"/>
            <a:chOff x="1860762" y="2637717"/>
            <a:chExt cx="896770" cy="994123"/>
          </a:xfrm>
        </p:grpSpPr>
        <p:sp>
          <p:nvSpPr>
            <p:cNvPr id="64" name="Rectangle: Folded Corner 63"/>
            <p:cNvSpPr/>
            <p:nvPr/>
          </p:nvSpPr>
          <p:spPr>
            <a:xfrm rot="10800000">
              <a:off x="1860762" y="2637717"/>
              <a:ext cx="896770" cy="936000"/>
            </a:xfrm>
            <a:prstGeom prst="foldedCorner">
              <a:avLst>
                <a:gd name="adj" fmla="val 34091"/>
              </a:avLst>
            </a:prstGeom>
            <a:solidFill>
              <a:srgbClr val="7030A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b="1" dirty="0">
                <a:latin typeface="Consolas" panose="020B0609020204030204" pitchFamily="49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935234" y="2708510"/>
              <a:ext cx="75516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5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?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08387" y="5423746"/>
            <a:ext cx="862737" cy="936000"/>
            <a:chOff x="1791560" y="2643541"/>
            <a:chExt cx="862737" cy="936000"/>
          </a:xfrm>
        </p:grpSpPr>
        <p:sp>
          <p:nvSpPr>
            <p:cNvPr id="69" name="Rectangle: Folded Corner 68"/>
            <p:cNvSpPr/>
            <p:nvPr/>
          </p:nvSpPr>
          <p:spPr>
            <a:xfrm rot="10800000">
              <a:off x="1895707" y="2643541"/>
              <a:ext cx="735981" cy="936000"/>
            </a:xfrm>
            <a:prstGeom prst="foldedCorner">
              <a:avLst>
                <a:gd name="adj" fmla="val 34091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72000" bIns="0" rtlCol="0" anchor="ctr"/>
            <a:lstStyle/>
            <a:p>
              <a:pPr algn="ctr"/>
              <a:endParaRPr lang="en-GB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791560" y="2859937"/>
              <a:ext cx="8627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3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ts</a:t>
              </a:r>
              <a:endParaRPr lang="en-GB" sz="3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1" name="Straight Arrow Connector 43"/>
          <p:cNvCxnSpPr>
            <a:cxnSpLocks/>
            <a:stCxn id="9" idx="0"/>
            <a:endCxn id="49" idx="1"/>
          </p:cNvCxnSpPr>
          <p:nvPr/>
        </p:nvCxnSpPr>
        <p:spPr>
          <a:xfrm rot="16200000" flipH="1">
            <a:off x="-2367520" y="2725510"/>
            <a:ext cx="2311115" cy="1013890"/>
          </a:xfrm>
          <a:prstGeom prst="bentConnector2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43"/>
          <p:cNvCxnSpPr>
            <a:cxnSpLocks/>
            <a:stCxn id="9" idx="0"/>
            <a:endCxn id="64" idx="3"/>
          </p:cNvCxnSpPr>
          <p:nvPr/>
        </p:nvCxnSpPr>
        <p:spPr>
          <a:xfrm rot="16200000" flipH="1">
            <a:off x="-3093459" y="3451448"/>
            <a:ext cx="3815523" cy="1066421"/>
          </a:xfrm>
          <a:prstGeom prst="bentConnector2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cxnSpLocks/>
            <a:stCxn id="64" idx="1"/>
          </p:cNvCxnSpPr>
          <p:nvPr/>
        </p:nvCxnSpPr>
        <p:spPr>
          <a:xfrm>
            <a:off x="83495" y="5892421"/>
            <a:ext cx="1084076" cy="633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cxnSpLocks/>
          </p:cNvCxnSpPr>
          <p:nvPr/>
        </p:nvCxnSpPr>
        <p:spPr>
          <a:xfrm flipV="1">
            <a:off x="83495" y="4378629"/>
            <a:ext cx="1082142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cxnSpLocks/>
          </p:cNvCxnSpPr>
          <p:nvPr/>
        </p:nvCxnSpPr>
        <p:spPr>
          <a:xfrm flipV="1">
            <a:off x="1901558" y="4372660"/>
            <a:ext cx="462356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cxnSpLocks/>
          </p:cNvCxnSpPr>
          <p:nvPr/>
        </p:nvCxnSpPr>
        <p:spPr>
          <a:xfrm flipV="1">
            <a:off x="3125984" y="4341927"/>
            <a:ext cx="965946" cy="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419830" y="5578586"/>
            <a:ext cx="11257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(etc.)</a:t>
            </a:r>
          </a:p>
        </p:txBody>
      </p:sp>
      <p:cxnSp>
        <p:nvCxnSpPr>
          <p:cNvPr id="86" name="Straight Arrow Connector 85"/>
          <p:cNvCxnSpPr>
            <a:cxnSpLocks/>
            <a:endCxn id="85" idx="1"/>
          </p:cNvCxnSpPr>
          <p:nvPr/>
        </p:nvCxnSpPr>
        <p:spPr>
          <a:xfrm>
            <a:off x="1868382" y="5898759"/>
            <a:ext cx="551448" cy="299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-3689657" y="68773"/>
            <a:ext cx="26107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+mj-lt"/>
              </a:rPr>
              <a:t>ENTRY POINT</a:t>
            </a:r>
          </a:p>
        </p:txBody>
      </p:sp>
      <p:cxnSp>
        <p:nvCxnSpPr>
          <p:cNvPr id="90" name="Straight Arrow Connector 89"/>
          <p:cNvCxnSpPr>
            <a:cxnSpLocks/>
          </p:cNvCxnSpPr>
          <p:nvPr/>
        </p:nvCxnSpPr>
        <p:spPr>
          <a:xfrm flipH="1">
            <a:off x="-3001107" y="654974"/>
            <a:ext cx="4282" cy="51595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-3596760" y="211382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ts</a:t>
            </a:r>
            <a:r>
              <a:rPr lang="en-GB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-loader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318664" y="233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-loader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-1251059" y="4818297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html-loader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197914" y="481829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-loader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491865" y="4818297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file-loader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647986" y="511156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url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-loader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-1136898" y="6347114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AA72D4"/>
                </a:solidFill>
                <a:latin typeface="Consolas" panose="020B0609020204030204" pitchFamily="49" charset="0"/>
              </a:rPr>
              <a:t>???-loader</a:t>
            </a:r>
          </a:p>
        </p:txBody>
      </p:sp>
      <p:sp>
        <p:nvSpPr>
          <p:cNvPr id="99" name="Right Brace 98"/>
          <p:cNvSpPr/>
          <p:nvPr/>
        </p:nvSpPr>
        <p:spPr>
          <a:xfrm>
            <a:off x="5461312" y="-39029"/>
            <a:ext cx="1121834" cy="6936058"/>
          </a:xfrm>
          <a:prstGeom prst="rightBrace">
            <a:avLst>
              <a:gd name="adj1" fmla="val 50081"/>
              <a:gd name="adj2" fmla="val 27810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78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2" grpId="0" animBg="1"/>
      <p:bldP spid="73" grpId="0" animBg="1"/>
      <p:bldP spid="75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18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 this talk</a:t>
            </a:r>
          </a:p>
        </p:txBody>
      </p:sp>
      <p:sp>
        <p:nvSpPr>
          <p:cNvPr id="4" name="Rectangle 3"/>
          <p:cNvSpPr/>
          <p:nvPr/>
        </p:nvSpPr>
        <p:spPr>
          <a:xfrm>
            <a:off x="405628" y="1338144"/>
            <a:ext cx="5541264" cy="50109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endParaRPr lang="en-GB" sz="3200" dirty="0"/>
          </a:p>
          <a:p>
            <a:endParaRPr lang="en-GB" sz="3200" dirty="0"/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Getting started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Webpack / HMR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Prerendering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HTTP priming</a:t>
            </a:r>
          </a:p>
          <a:p>
            <a:pPr marL="324000">
              <a:spcAft>
                <a:spcPts val="600"/>
              </a:spcAft>
            </a:pPr>
            <a:r>
              <a:rPr lang="en-GB" sz="3000" dirty="0" err="1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AoT</a:t>
            </a: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&amp; Publish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Debugging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Tests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64223" y="1338144"/>
            <a:ext cx="5413248" cy="5012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endParaRPr lang="en-GB" sz="3200" dirty="0"/>
          </a:p>
          <a:p>
            <a:endParaRPr lang="en-GB" sz="3300" dirty="0"/>
          </a:p>
          <a:p>
            <a:pPr marL="324000">
              <a:lnSpc>
                <a:spcPts val="3200"/>
              </a:lnSpc>
              <a:spcBef>
                <a:spcPts val="100"/>
              </a:spcBef>
              <a:spcAft>
                <a:spcPts val="1200"/>
              </a:spcAft>
            </a:pPr>
            <a:r>
              <a:rPr lang="en-GB" sz="3000" dirty="0">
                <a:latin typeface="+mj-lt"/>
              </a:rPr>
              <a:t>How it works</a:t>
            </a:r>
          </a:p>
          <a:p>
            <a:pPr marL="324000">
              <a:lnSpc>
                <a:spcPts val="3200"/>
              </a:lnSpc>
              <a:spcBef>
                <a:spcPts val="100"/>
              </a:spcBef>
              <a:spcAft>
                <a:spcPts val="1200"/>
              </a:spcAft>
            </a:pPr>
            <a:r>
              <a:rPr lang="en-GB" sz="3000" dirty="0">
                <a:latin typeface="+mj-lt"/>
              </a:rPr>
              <a:t>Extending your build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351010" y="2480471"/>
            <a:ext cx="6175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  <a:endParaRPr lang="en-GB" sz="3000" b="1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5629" y="1338143"/>
            <a:ext cx="3563685" cy="94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r>
              <a:rPr lang="en-GB" sz="3200" dirty="0"/>
              <a:t>Building your SPA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96175" y="1338143"/>
            <a:ext cx="3563685" cy="94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r>
              <a:rPr lang="en-GB" sz="3200" dirty="0"/>
              <a:t>Inside Webpack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34819" y="2480470"/>
            <a:ext cx="61754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59812253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DE6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DE6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442143" y="1070580"/>
            <a:ext cx="6138711" cy="4059470"/>
            <a:chOff x="943521" y="2183005"/>
            <a:chExt cx="6138711" cy="4059470"/>
          </a:xfrm>
        </p:grpSpPr>
        <p:sp>
          <p:nvSpPr>
            <p:cNvPr id="18" name="Freeform: Shape 17"/>
            <p:cNvSpPr/>
            <p:nvPr/>
          </p:nvSpPr>
          <p:spPr>
            <a:xfrm>
              <a:off x="943521" y="2183005"/>
              <a:ext cx="2923750" cy="4059470"/>
            </a:xfrm>
            <a:custGeom>
              <a:avLst/>
              <a:gdLst>
                <a:gd name="connsiteX0" fmla="*/ 0 w 2923750"/>
                <a:gd name="connsiteY0" fmla="*/ 1025060 h 4059470"/>
                <a:gd name="connsiteX1" fmla="*/ 2923750 w 2923750"/>
                <a:gd name="connsiteY1" fmla="*/ 0 h 4059470"/>
                <a:gd name="connsiteX2" fmla="*/ 2923750 w 2923750"/>
                <a:gd name="connsiteY2" fmla="*/ 2999465 h 4059470"/>
                <a:gd name="connsiteX3" fmla="*/ 5824 w 2923750"/>
                <a:gd name="connsiteY3" fmla="*/ 4059470 h 4059470"/>
                <a:gd name="connsiteX4" fmla="*/ 0 w 2923750"/>
                <a:gd name="connsiteY4" fmla="*/ 1025060 h 405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750" h="4059470">
                  <a:moveTo>
                    <a:pt x="0" y="1025060"/>
                  </a:moveTo>
                  <a:lnTo>
                    <a:pt x="2923750" y="0"/>
                  </a:lnTo>
                  <a:lnTo>
                    <a:pt x="2923750" y="2999465"/>
                  </a:lnTo>
                  <a:lnTo>
                    <a:pt x="5824" y="4059470"/>
                  </a:lnTo>
                  <a:cubicBezTo>
                    <a:pt x="3883" y="3048000"/>
                    <a:pt x="1941" y="2036530"/>
                    <a:pt x="0" y="102506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2000"/>
                  </a:schemeClr>
                </a:gs>
                <a:gs pos="53000">
                  <a:schemeClr val="accent2">
                    <a:lumMod val="66000"/>
                  </a:schemeClr>
                </a:gs>
                <a:gs pos="100000">
                  <a:schemeClr val="accent4">
                    <a:lumMod val="61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3861447" y="2183005"/>
              <a:ext cx="3220785" cy="3809030"/>
            </a:xfrm>
            <a:custGeom>
              <a:avLst/>
              <a:gdLst>
                <a:gd name="connsiteX0" fmla="*/ 3220785 w 3220785"/>
                <a:gd name="connsiteY0" fmla="*/ 3809030 h 3809030"/>
                <a:gd name="connsiteX1" fmla="*/ 3220785 w 3220785"/>
                <a:gd name="connsiteY1" fmla="*/ 797916 h 3809030"/>
                <a:gd name="connsiteX2" fmla="*/ 0 w 3220785"/>
                <a:gd name="connsiteY2" fmla="*/ 0 h 3809030"/>
                <a:gd name="connsiteX3" fmla="*/ 0 w 3220785"/>
                <a:gd name="connsiteY3" fmla="*/ 2987817 h 3809030"/>
                <a:gd name="connsiteX4" fmla="*/ 3220785 w 3220785"/>
                <a:gd name="connsiteY4" fmla="*/ 3809030 h 380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0785" h="3809030">
                  <a:moveTo>
                    <a:pt x="3220785" y="3809030"/>
                  </a:moveTo>
                  <a:lnTo>
                    <a:pt x="3220785" y="797916"/>
                  </a:lnTo>
                  <a:lnTo>
                    <a:pt x="0" y="0"/>
                  </a:lnTo>
                  <a:lnTo>
                    <a:pt x="0" y="2987817"/>
                  </a:lnTo>
                  <a:lnTo>
                    <a:pt x="3220785" y="380903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50000"/>
                  </a:schemeClr>
                </a:gs>
                <a:gs pos="53000">
                  <a:schemeClr val="accent2">
                    <a:lumMod val="33000"/>
                  </a:schemeClr>
                </a:gs>
                <a:gs pos="100000">
                  <a:schemeClr val="accent4">
                    <a:lumMod val="61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0" y="828137"/>
            <a:ext cx="5943600" cy="59436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447967" y="1862672"/>
            <a:ext cx="6132887" cy="4618594"/>
            <a:chOff x="949345" y="2975097"/>
            <a:chExt cx="6132887" cy="4618594"/>
          </a:xfrm>
        </p:grpSpPr>
        <p:sp>
          <p:nvSpPr>
            <p:cNvPr id="16" name="Freeform: Shape 15"/>
            <p:cNvSpPr/>
            <p:nvPr/>
          </p:nvSpPr>
          <p:spPr>
            <a:xfrm>
              <a:off x="949345" y="3225538"/>
              <a:ext cx="3511995" cy="4368153"/>
            </a:xfrm>
            <a:custGeom>
              <a:avLst/>
              <a:gdLst>
                <a:gd name="connsiteX0" fmla="*/ 17473 w 3511995"/>
                <a:gd name="connsiteY0" fmla="*/ 0 h 4368153"/>
                <a:gd name="connsiteX1" fmla="*/ 17473 w 3511995"/>
                <a:gd name="connsiteY1" fmla="*/ 0 h 4368153"/>
                <a:gd name="connsiteX2" fmla="*/ 0 w 3511995"/>
                <a:gd name="connsiteY2" fmla="*/ 58242 h 4368153"/>
                <a:gd name="connsiteX3" fmla="*/ 0 w 3511995"/>
                <a:gd name="connsiteY3" fmla="*/ 3034410 h 4368153"/>
                <a:gd name="connsiteX4" fmla="*/ 3511995 w 3511995"/>
                <a:gd name="connsiteY4" fmla="*/ 4368153 h 4368153"/>
                <a:gd name="connsiteX5" fmla="*/ 3511995 w 3511995"/>
                <a:gd name="connsiteY5" fmla="*/ 1030884 h 4368153"/>
                <a:gd name="connsiteX6" fmla="*/ 17473 w 3511995"/>
                <a:gd name="connsiteY6" fmla="*/ 0 h 436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1995" h="4368153">
                  <a:moveTo>
                    <a:pt x="17473" y="0"/>
                  </a:moveTo>
                  <a:lnTo>
                    <a:pt x="17473" y="0"/>
                  </a:lnTo>
                  <a:lnTo>
                    <a:pt x="0" y="58242"/>
                  </a:lnTo>
                  <a:lnTo>
                    <a:pt x="0" y="3034410"/>
                  </a:lnTo>
                  <a:lnTo>
                    <a:pt x="3511995" y="4368153"/>
                  </a:lnTo>
                  <a:lnTo>
                    <a:pt x="3511995" y="1030884"/>
                  </a:lnTo>
                  <a:lnTo>
                    <a:pt x="17473" y="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100000"/>
                  </a:schemeClr>
                </a:gs>
                <a:gs pos="53000">
                  <a:schemeClr val="accent2">
                    <a:lumMod val="87000"/>
                    <a:lumOff val="13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4438043" y="2975097"/>
              <a:ext cx="2644189" cy="4601121"/>
            </a:xfrm>
            <a:custGeom>
              <a:avLst/>
              <a:gdLst>
                <a:gd name="connsiteX0" fmla="*/ 0 w 2644189"/>
                <a:gd name="connsiteY0" fmla="*/ 1263852 h 4601121"/>
                <a:gd name="connsiteX1" fmla="*/ 2644189 w 2644189"/>
                <a:gd name="connsiteY1" fmla="*/ 0 h 4601121"/>
                <a:gd name="connsiteX2" fmla="*/ 2644189 w 2644189"/>
                <a:gd name="connsiteY2" fmla="*/ 3028586 h 4601121"/>
                <a:gd name="connsiteX3" fmla="*/ 34946 w 2644189"/>
                <a:gd name="connsiteY3" fmla="*/ 4601121 h 4601121"/>
                <a:gd name="connsiteX4" fmla="*/ 0 w 2644189"/>
                <a:gd name="connsiteY4" fmla="*/ 1263852 h 460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4189" h="4601121">
                  <a:moveTo>
                    <a:pt x="0" y="1263852"/>
                  </a:moveTo>
                  <a:lnTo>
                    <a:pt x="2644189" y="0"/>
                  </a:lnTo>
                  <a:lnTo>
                    <a:pt x="2644189" y="3028586"/>
                  </a:lnTo>
                  <a:lnTo>
                    <a:pt x="34946" y="4601121"/>
                  </a:lnTo>
                  <a:lnTo>
                    <a:pt x="0" y="1263852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82000"/>
                    <a:lumOff val="18000"/>
                  </a:schemeClr>
                </a:gs>
                <a:gs pos="53000">
                  <a:schemeClr val="accent2">
                    <a:lumMod val="54000"/>
                    <a:lumOff val="46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165327" y="4173981"/>
              <a:ext cx="1467506" cy="1516098"/>
              <a:chOff x="7539431" y="1467700"/>
              <a:chExt cx="3957548" cy="4088592"/>
            </a:xfrm>
            <a:effectLst>
              <a:outerShdw blurRad="63500" sx="102000" sy="102000" algn="ctr" rotWithShape="0">
                <a:prstClr val="black">
                  <a:alpha val="13000"/>
                </a:prstClr>
              </a:outerShdw>
            </a:effectLst>
            <a:scene3d>
              <a:camera prst="isometricLeftDown">
                <a:rot lat="1748550" lon="2012831" rev="21011290"/>
              </a:camera>
              <a:lightRig rig="threePt" dir="t"/>
            </a:scene3d>
          </p:grpSpPr>
          <p:sp>
            <p:nvSpPr>
              <p:cNvPr id="31" name="Rectangle 30"/>
              <p:cNvSpPr/>
              <p:nvPr/>
            </p:nvSpPr>
            <p:spPr>
              <a:xfrm>
                <a:off x="7539431" y="1523030"/>
                <a:ext cx="3957548" cy="39575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78" t="20297" r="21479" b="20085"/>
              <a:stretch/>
            </p:blipFill>
            <p:spPr>
              <a:xfrm>
                <a:off x="7565641" y="1467700"/>
                <a:ext cx="3905130" cy="4088592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96" t="14320" r="10948" b="13649"/>
            <a:stretch/>
          </p:blipFill>
          <p:spPr>
            <a:xfrm>
              <a:off x="4555845" y="5170822"/>
              <a:ext cx="1878576" cy="171813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  <a:scene3d>
              <a:camera prst="isometricRightUp">
                <a:rot lat="1792452" lon="18553879" rev="21127160"/>
              </a:camera>
              <a:lightRig rig="threePt" dir="t"/>
            </a:scene3d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108" y="5476167"/>
              <a:ext cx="1558399" cy="1558399"/>
            </a:xfrm>
            <a:prstGeom prst="rect">
              <a:avLst/>
            </a:prstGeom>
            <a:scene3d>
              <a:camera prst="isometricLeftDown">
                <a:rot lat="2115762" lon="1968950" rev="180530"/>
              </a:camera>
              <a:lightRig rig="threePt" dir="t"/>
            </a:scene3d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882" y="3762841"/>
              <a:ext cx="1239079" cy="1239079"/>
            </a:xfrm>
            <a:prstGeom prst="rect">
              <a:avLst/>
            </a:prstGeom>
            <a:scene3d>
              <a:camera prst="isometricRightUp">
                <a:rot lat="1804309" lon="18960119" rev="21332358"/>
              </a:camera>
              <a:lightRig rig="threePt" dir="t"/>
            </a:scene3d>
          </p:spPr>
        </p:pic>
      </p:grpSp>
      <p:grpSp>
        <p:nvGrpSpPr>
          <p:cNvPr id="36" name="Group 35"/>
          <p:cNvGrpSpPr/>
          <p:nvPr/>
        </p:nvGrpSpPr>
        <p:grpSpPr>
          <a:xfrm>
            <a:off x="372253" y="532609"/>
            <a:ext cx="6284316" cy="2733697"/>
            <a:chOff x="856158" y="813243"/>
            <a:chExt cx="6284316" cy="2733697"/>
          </a:xfrm>
        </p:grpSpPr>
        <p:grpSp>
          <p:nvGrpSpPr>
            <p:cNvPr id="24" name="Group 23"/>
            <p:cNvGrpSpPr/>
            <p:nvPr/>
          </p:nvGrpSpPr>
          <p:grpSpPr>
            <a:xfrm>
              <a:off x="856158" y="1054181"/>
              <a:ext cx="6284316" cy="2492759"/>
              <a:chOff x="856158" y="1054181"/>
              <a:chExt cx="6284316" cy="2492759"/>
            </a:xfrm>
            <a:effectLst>
              <a:outerShdw blurRad="4064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Freeform: Shape 20"/>
              <p:cNvSpPr/>
              <p:nvPr/>
            </p:nvSpPr>
            <p:spPr>
              <a:xfrm>
                <a:off x="856158" y="2085065"/>
                <a:ext cx="3576061" cy="1461875"/>
              </a:xfrm>
              <a:custGeom>
                <a:avLst/>
                <a:gdLst>
                  <a:gd name="connsiteX0" fmla="*/ 0 w 3576061"/>
                  <a:gd name="connsiteY0" fmla="*/ 0 h 1461875"/>
                  <a:gd name="connsiteX1" fmla="*/ 3576061 w 3576061"/>
                  <a:gd name="connsiteY1" fmla="*/ 1060005 h 1461875"/>
                  <a:gd name="connsiteX2" fmla="*/ 3576061 w 3576061"/>
                  <a:gd name="connsiteY2" fmla="*/ 1461875 h 1461875"/>
                  <a:gd name="connsiteX3" fmla="*/ 0 w 3576061"/>
                  <a:gd name="connsiteY3" fmla="*/ 430991 h 1461875"/>
                  <a:gd name="connsiteX4" fmla="*/ 0 w 3576061"/>
                  <a:gd name="connsiteY4" fmla="*/ 0 h 146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6061" h="1461875">
                    <a:moveTo>
                      <a:pt x="0" y="0"/>
                    </a:moveTo>
                    <a:lnTo>
                      <a:pt x="3576061" y="1060005"/>
                    </a:lnTo>
                    <a:lnTo>
                      <a:pt x="3576061" y="1461875"/>
                    </a:lnTo>
                    <a:lnTo>
                      <a:pt x="0" y="43099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96000"/>
                      <a:lumOff val="4000"/>
                    </a:schemeClr>
                  </a:gs>
                  <a:gs pos="53000">
                    <a:schemeClr val="accent2">
                      <a:lumMod val="82000"/>
                      <a:lumOff val="18000"/>
                    </a:schemeClr>
                  </a:gs>
                  <a:gs pos="100000">
                    <a:schemeClr val="accent4">
                      <a:lumMod val="61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/>
              <p:cNvSpPr/>
              <p:nvPr/>
            </p:nvSpPr>
            <p:spPr>
              <a:xfrm>
                <a:off x="4438043" y="1840448"/>
                <a:ext cx="2702431" cy="1694844"/>
              </a:xfrm>
              <a:custGeom>
                <a:avLst/>
                <a:gdLst>
                  <a:gd name="connsiteX0" fmla="*/ 0 w 2702431"/>
                  <a:gd name="connsiteY0" fmla="*/ 1287149 h 1694844"/>
                  <a:gd name="connsiteX1" fmla="*/ 2702431 w 2702431"/>
                  <a:gd name="connsiteY1" fmla="*/ 0 h 1694844"/>
                  <a:gd name="connsiteX2" fmla="*/ 2702431 w 2702431"/>
                  <a:gd name="connsiteY2" fmla="*/ 396046 h 1694844"/>
                  <a:gd name="connsiteX3" fmla="*/ 5825 w 2702431"/>
                  <a:gd name="connsiteY3" fmla="*/ 1694844 h 1694844"/>
                  <a:gd name="connsiteX4" fmla="*/ 0 w 2702431"/>
                  <a:gd name="connsiteY4" fmla="*/ 1287149 h 169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2431" h="1694844">
                    <a:moveTo>
                      <a:pt x="0" y="1287149"/>
                    </a:moveTo>
                    <a:lnTo>
                      <a:pt x="2702431" y="0"/>
                    </a:lnTo>
                    <a:lnTo>
                      <a:pt x="2702431" y="396046"/>
                    </a:lnTo>
                    <a:lnTo>
                      <a:pt x="5825" y="1694844"/>
                    </a:lnTo>
                    <a:cubicBezTo>
                      <a:pt x="3883" y="1558946"/>
                      <a:pt x="1942" y="1423047"/>
                      <a:pt x="0" y="12871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82000"/>
                      <a:lumOff val="18000"/>
                    </a:schemeClr>
                  </a:gs>
                  <a:gs pos="53000">
                    <a:schemeClr val="accent2">
                      <a:lumMod val="54000"/>
                      <a:lumOff val="46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/>
              <p:cNvSpPr/>
              <p:nvPr/>
            </p:nvSpPr>
            <p:spPr>
              <a:xfrm>
                <a:off x="856158" y="1054181"/>
                <a:ext cx="6278492" cy="2096713"/>
              </a:xfrm>
              <a:custGeom>
                <a:avLst/>
                <a:gdLst>
                  <a:gd name="connsiteX0" fmla="*/ 0 w 6278492"/>
                  <a:gd name="connsiteY0" fmla="*/ 1025059 h 2096713"/>
                  <a:gd name="connsiteX1" fmla="*/ 2999465 w 6278492"/>
                  <a:gd name="connsiteY1" fmla="*/ 0 h 2096713"/>
                  <a:gd name="connsiteX2" fmla="*/ 6278492 w 6278492"/>
                  <a:gd name="connsiteY2" fmla="*/ 797916 h 2096713"/>
                  <a:gd name="connsiteX3" fmla="*/ 3581885 w 6278492"/>
                  <a:gd name="connsiteY3" fmla="*/ 2096713 h 2096713"/>
                  <a:gd name="connsiteX4" fmla="*/ 0 w 6278492"/>
                  <a:gd name="connsiteY4" fmla="*/ 1025059 h 2096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8492" h="2096713">
                    <a:moveTo>
                      <a:pt x="0" y="1025059"/>
                    </a:moveTo>
                    <a:lnTo>
                      <a:pt x="2999465" y="0"/>
                    </a:lnTo>
                    <a:lnTo>
                      <a:pt x="6278492" y="797916"/>
                    </a:lnTo>
                    <a:lnTo>
                      <a:pt x="3581885" y="2096713"/>
                    </a:lnTo>
                    <a:lnTo>
                      <a:pt x="0" y="102505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23000"/>
                      <a:lumOff val="77000"/>
                    </a:schemeClr>
                  </a:gs>
                  <a:gs pos="100000">
                    <a:schemeClr val="accent4">
                      <a:lumMod val="48000"/>
                      <a:lumOff val="52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999121" y="813243"/>
              <a:ext cx="2301249" cy="2286176"/>
              <a:chOff x="8456743" y="2143307"/>
              <a:chExt cx="2667485" cy="2650013"/>
            </a:xfrm>
            <a:scene3d>
              <a:camera prst="isometricTopUp">
                <a:rot lat="1705770" lon="3929936" rev="4743296"/>
              </a:camera>
              <a:lightRig rig="threePt" dir="t"/>
            </a:scene3d>
          </p:grpSpPr>
          <p:sp>
            <p:nvSpPr>
              <p:cNvPr id="27" name="Rectangle 26"/>
              <p:cNvSpPr/>
              <p:nvPr/>
            </p:nvSpPr>
            <p:spPr>
              <a:xfrm>
                <a:off x="8456743" y="2143307"/>
                <a:ext cx="2667485" cy="26500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p3d z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37" t="30383" r="35449" b="30984"/>
              <a:stretch/>
            </p:blipFill>
            <p:spPr>
              <a:xfrm>
                <a:off x="8544106" y="2245229"/>
                <a:ext cx="2440342" cy="2428693"/>
              </a:xfrm>
              <a:prstGeom prst="rect">
                <a:avLst/>
              </a:prstGeom>
              <a:sp3d z="31750"/>
            </p:spPr>
          </p:pic>
        </p:grpSp>
      </p:grpSp>
      <p:sp>
        <p:nvSpPr>
          <p:cNvPr id="46" name="TextBox 45"/>
          <p:cNvSpPr txBox="1"/>
          <p:nvPr/>
        </p:nvSpPr>
        <p:spPr>
          <a:xfrm>
            <a:off x="7819186" y="2372528"/>
            <a:ext cx="3633838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FF00"/>
                </a:solidFill>
                <a:latin typeface="Consolas" panose="020B0609020204030204" pitchFamily="49" charset="0"/>
              </a:rPr>
              <a:t>&gt;</a:t>
            </a:r>
            <a:r>
              <a:rPr lang="en-GB" sz="4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Consolas" panose="020B0609020204030204" pitchFamily="49" charset="0"/>
              </a:rPr>
              <a:t>dotnet</a:t>
            </a:r>
            <a:r>
              <a:rPr lang="en-GB" sz="4000" dirty="0">
                <a:solidFill>
                  <a:schemeClr val="bg1"/>
                </a:solidFill>
                <a:latin typeface="Consolas" panose="020B0609020204030204" pitchFamily="49" charset="0"/>
              </a:rPr>
              <a:t> new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6650745" y="3180015"/>
            <a:ext cx="80285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visual studio 2017 logo">
            <a:extLst>
              <a:ext uri="{FF2B5EF4-FFF2-40B4-BE49-F238E27FC236}">
                <a16:creationId xmlns:a16="http://schemas.microsoft.com/office/drawing/2014/main" xmlns="" id="{4C1C22C6-6307-4CFB-B581-5642CF57A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798" y="3266306"/>
            <a:ext cx="1931671" cy="144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3826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1984" y="1534886"/>
            <a:ext cx="1180951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Example: 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styles.sass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</a:br>
            <a:endParaRPr lang="en-US" dirty="0" smtClean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myColor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: red;</a:t>
            </a:r>
            <a:b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{ color: 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myColor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; }</a:t>
            </a:r>
          </a:p>
          <a:p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Add Appropriate Loader to 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Webpack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i="1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npm</a:t>
            </a:r>
            <a:r>
              <a:rPr lang="en-US" i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install sass-loader</a:t>
            </a:r>
          </a:p>
          <a:p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module: {</a:t>
            </a:r>
          </a:p>
          <a:p>
            <a:r>
              <a:rPr lang="en-US" dirty="0">
                <a:solidFill>
                  <a:schemeClr val="bg1"/>
                </a:solidFill>
              </a:rPr>
              <a:t>            rules: [</a:t>
            </a:r>
          </a:p>
          <a:p>
            <a:r>
              <a:rPr lang="en-US" dirty="0">
                <a:solidFill>
                  <a:schemeClr val="bg1"/>
                </a:solidFill>
              </a:rPr>
              <a:t>               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{ test: /\.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$/, include: 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ClientApp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/, use: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isDevBuild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? ['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awesome-typescript-loader?silent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=true', 'angular2-template-loader'] : '@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ngtools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webpack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' },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                { test: /\.html$/, use: '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html-loader?minimize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=false' },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               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{ test: /\.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css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$/, use: [ 'to-string-loader',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isDevBuild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? '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css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-loader' : '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css-loader?minimize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' ] },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               { </a:t>
            </a:r>
            <a:r>
              <a:rPr lang="en-US" b="1" dirty="0">
                <a:solidFill>
                  <a:schemeClr val="bg1"/>
                </a:solidFill>
              </a:rPr>
              <a:t>test: </a:t>
            </a:r>
            <a:r>
              <a:rPr lang="en-US" b="1" dirty="0" smtClean="0">
                <a:solidFill>
                  <a:schemeClr val="bg1"/>
                </a:solidFill>
              </a:rPr>
              <a:t>/\.sass/, </a:t>
            </a:r>
            <a:r>
              <a:rPr lang="en-US" b="1" dirty="0">
                <a:solidFill>
                  <a:schemeClr val="bg1"/>
                </a:solidFill>
              </a:rPr>
              <a:t>use: [ 'to-string-loader', </a:t>
            </a:r>
            <a:r>
              <a:rPr lang="en-US" b="1" dirty="0" smtClean="0">
                <a:solidFill>
                  <a:schemeClr val="bg1"/>
                </a:solidFill>
              </a:rPr>
              <a:t>‘sass-loader’, '</a:t>
            </a:r>
            <a:r>
              <a:rPr lang="en-US" b="1" dirty="0" err="1" smtClean="0">
                <a:solidFill>
                  <a:schemeClr val="bg1"/>
                </a:solidFill>
              </a:rPr>
              <a:t>css</a:t>
            </a:r>
            <a:r>
              <a:rPr lang="en-US" b="1" dirty="0" smtClean="0">
                <a:solidFill>
                  <a:schemeClr val="bg1"/>
                </a:solidFill>
              </a:rPr>
              <a:t>-loader' </a:t>
            </a:r>
            <a:r>
              <a:rPr lang="en-US" b="1" dirty="0">
                <a:solidFill>
                  <a:schemeClr val="bg1"/>
                </a:solidFill>
              </a:rPr>
              <a:t>] </a:t>
            </a:r>
            <a:r>
              <a:rPr lang="en-US" b="1" dirty="0" smtClean="0">
                <a:solidFill>
                  <a:schemeClr val="bg1"/>
                </a:solidFill>
              </a:rPr>
              <a:t>},</a:t>
            </a:r>
          </a:p>
          <a:p>
            <a:r>
              <a:rPr lang="en-US" dirty="0">
                <a:solidFill>
                  <a:schemeClr val="bg1"/>
                </a:solidFill>
              </a:rPr>
              <a:t>               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{ test: /\.(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png|jpg|jpeg|gif|svg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)$/, use: '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url-loader?limit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=25000' }</a:t>
            </a:r>
          </a:p>
          <a:p>
            <a:r>
              <a:rPr lang="en-US" dirty="0">
                <a:solidFill>
                  <a:schemeClr val="bg1"/>
                </a:solidFill>
              </a:rPr>
              <a:t>            ]</a:t>
            </a:r>
          </a:p>
          <a:p>
            <a:endParaRPr lang="en-US" dirty="0" smtClean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200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tx1"/>
                </a:solidFill>
              </a:rPr>
              <a:t> Adding SASS styling 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45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2590265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90265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590265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590265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2590265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50565" y="1425894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2450565" y="256088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2450565" y="3676588"/>
            <a:ext cx="279400" cy="727518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2450565" y="4811583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2450565" y="5936930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57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55288" y="1683832"/>
            <a:ext cx="3563685" cy="14106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pPr algn="ctr"/>
            <a:r>
              <a:rPr lang="en-GB" sz="2400" dirty="0" err="1">
                <a:latin typeface="+mj-lt"/>
              </a:rPr>
              <a:t>Microsoft.AspNetCore</a:t>
            </a:r>
            <a:r>
              <a:rPr lang="en-GB" sz="2400" dirty="0">
                <a:latin typeface="+mj-lt"/>
              </a:rPr>
              <a:t>.</a:t>
            </a:r>
          </a:p>
          <a:p>
            <a:pPr algn="ctr"/>
            <a:r>
              <a:rPr lang="en-GB" sz="4000" b="1" dirty="0" err="1">
                <a:cs typeface="Calibri Light" panose="020F0302020204030204" pitchFamily="34" charset="0"/>
              </a:rPr>
              <a:t>SpaServices</a:t>
            </a:r>
            <a:endParaRPr lang="en-GB" sz="3000" b="1" dirty="0">
              <a:cs typeface="Calibri Light" panose="020F03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55287" y="3653881"/>
            <a:ext cx="3563685" cy="14106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pPr algn="ctr"/>
            <a:r>
              <a:rPr lang="en-GB" sz="2400" dirty="0" err="1">
                <a:latin typeface="+mj-lt"/>
              </a:rPr>
              <a:t>Microsoft.AspNetCore</a:t>
            </a:r>
            <a:r>
              <a:rPr lang="en-GB" sz="2400" dirty="0">
                <a:latin typeface="+mj-lt"/>
              </a:rPr>
              <a:t>.</a:t>
            </a:r>
          </a:p>
          <a:p>
            <a:pPr algn="ctr"/>
            <a:r>
              <a:rPr lang="en-GB" sz="4000" b="1" dirty="0" err="1">
                <a:cs typeface="Calibri Light" panose="020F0302020204030204" pitchFamily="34" charset="0"/>
              </a:rPr>
              <a:t>NodeServices</a:t>
            </a:r>
            <a:endParaRPr lang="en-GB" sz="3000" b="1" dirty="0">
              <a:cs typeface="Calibri Light" panose="020F03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55284" y="5718716"/>
            <a:ext cx="35636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Node.js</a:t>
            </a:r>
            <a:endParaRPr lang="en-GB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55284" y="539640"/>
            <a:ext cx="35636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your app</a:t>
            </a:r>
            <a:endParaRPr lang="en-GB" sz="3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8" name="Straight Arrow Connector 7"/>
          <p:cNvCxnSpPr>
            <a:cxnSpLocks/>
            <a:stCxn id="7" idx="2"/>
            <a:endCxn id="4" idx="0"/>
          </p:cNvCxnSpPr>
          <p:nvPr/>
        </p:nvCxnSpPr>
        <p:spPr>
          <a:xfrm>
            <a:off x="3637128" y="1124415"/>
            <a:ext cx="3" cy="55941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4" idx="2"/>
            <a:endCxn id="5" idx="0"/>
          </p:cNvCxnSpPr>
          <p:nvPr/>
        </p:nvCxnSpPr>
        <p:spPr>
          <a:xfrm flipH="1">
            <a:off x="3637130" y="3094464"/>
            <a:ext cx="1" cy="55941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5" idx="2"/>
            <a:endCxn id="6" idx="0"/>
          </p:cNvCxnSpPr>
          <p:nvPr/>
        </p:nvCxnSpPr>
        <p:spPr>
          <a:xfrm flipH="1">
            <a:off x="3637128" y="5064513"/>
            <a:ext cx="2" cy="65420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854854" y="1604318"/>
            <a:ext cx="44934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B0F0"/>
                </a:solidFill>
                <a:latin typeface="+mj-lt"/>
                <a:cs typeface="Calibri Light" panose="020F0302020204030204" pitchFamily="34" charset="0"/>
              </a:rPr>
              <a:t>Prerendering</a:t>
            </a:r>
          </a:p>
          <a:p>
            <a:r>
              <a:rPr lang="en-GB" sz="3200" dirty="0">
                <a:solidFill>
                  <a:srgbClr val="00B0F0"/>
                </a:solidFill>
                <a:latin typeface="+mj-lt"/>
                <a:cs typeface="Calibri Light" panose="020F0302020204030204" pitchFamily="34" charset="0"/>
              </a:rPr>
              <a:t>Webpack middleware</a:t>
            </a:r>
          </a:p>
          <a:p>
            <a:r>
              <a:rPr lang="en-GB" sz="3200" dirty="0">
                <a:solidFill>
                  <a:srgbClr val="00B0F0"/>
                </a:solidFill>
                <a:latin typeface="+mj-lt"/>
                <a:cs typeface="Calibri Light" panose="020F0302020204030204" pitchFamily="34" charset="0"/>
              </a:rPr>
              <a:t>Routing</a:t>
            </a:r>
            <a:endParaRPr lang="en-GB" sz="32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54854" y="4066809"/>
            <a:ext cx="44934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B0F0"/>
                </a:solidFill>
                <a:latin typeface="+mj-lt"/>
                <a:cs typeface="Calibri Light" panose="020F0302020204030204" pitchFamily="34" charset="0"/>
              </a:rPr>
              <a:t>Server-side JavaScript</a:t>
            </a:r>
            <a:endParaRPr lang="en-GB" sz="3200" dirty="0">
              <a:solidFill>
                <a:srgbClr val="00B0F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76348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9" grpId="0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18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 this talk</a:t>
            </a:r>
          </a:p>
        </p:txBody>
      </p:sp>
      <p:sp>
        <p:nvSpPr>
          <p:cNvPr id="4" name="Rectangle 3"/>
          <p:cNvSpPr/>
          <p:nvPr/>
        </p:nvSpPr>
        <p:spPr>
          <a:xfrm>
            <a:off x="405628" y="1338144"/>
            <a:ext cx="5541264" cy="5012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endParaRPr lang="en-GB" sz="3200" dirty="0"/>
          </a:p>
          <a:p>
            <a:endParaRPr lang="en-GB" sz="3200" dirty="0"/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Getting started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Webpack / HMR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Prerendering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HTTP priming</a:t>
            </a:r>
          </a:p>
          <a:p>
            <a:pPr marL="324000">
              <a:spcAft>
                <a:spcPts val="600"/>
              </a:spcAft>
            </a:pPr>
            <a:r>
              <a:rPr lang="en-GB" sz="3000" dirty="0" err="1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AoT</a:t>
            </a: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&amp; Publish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Debugging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rgbClr val="00DE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Tests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64224" y="1338144"/>
            <a:ext cx="5413248" cy="5012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endParaRPr lang="en-GB" sz="3200" dirty="0"/>
          </a:p>
          <a:p>
            <a:endParaRPr lang="en-GB" sz="3300" dirty="0"/>
          </a:p>
          <a:p>
            <a:pPr marL="324000">
              <a:lnSpc>
                <a:spcPts val="3200"/>
              </a:lnSpc>
              <a:spcBef>
                <a:spcPts val="100"/>
              </a:spcBef>
              <a:spcAft>
                <a:spcPts val="1200"/>
              </a:spcAft>
            </a:pPr>
            <a:r>
              <a:rPr lang="en-GB" sz="3000" dirty="0">
                <a:solidFill>
                  <a:srgbClr val="00DE64"/>
                </a:solidFill>
                <a:latin typeface="+mj-lt"/>
              </a:rPr>
              <a:t>How it works</a:t>
            </a:r>
          </a:p>
          <a:p>
            <a:pPr marL="324000">
              <a:lnSpc>
                <a:spcPts val="3200"/>
              </a:lnSpc>
              <a:spcBef>
                <a:spcPts val="100"/>
              </a:spcBef>
              <a:spcAft>
                <a:spcPts val="1200"/>
              </a:spcAft>
            </a:pPr>
            <a:r>
              <a:rPr lang="en-GB" sz="3000" dirty="0">
                <a:solidFill>
                  <a:srgbClr val="00DE64"/>
                </a:solidFill>
                <a:latin typeface="+mj-lt"/>
              </a:rPr>
              <a:t>Extending your build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351010" y="2480471"/>
            <a:ext cx="6175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  <a:endParaRPr lang="en-GB" sz="3000" b="1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5629" y="1338143"/>
            <a:ext cx="3563685" cy="94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r>
              <a:rPr lang="en-GB" sz="3200" dirty="0"/>
              <a:t>Building your SPA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91656" y="1338143"/>
            <a:ext cx="3563685" cy="94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r>
              <a:rPr lang="en-GB" sz="3200" dirty="0"/>
              <a:t>Inside Webpack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11769" y="2480471"/>
            <a:ext cx="61754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  <a:p>
            <a:pPr algn="r">
              <a:spcAft>
                <a:spcPts val="600"/>
              </a:spcAft>
            </a:pPr>
            <a:r>
              <a:rPr lang="en-GB" sz="3000" b="1" dirty="0">
                <a:solidFill>
                  <a:srgbClr val="00B050"/>
                </a:solidFill>
                <a:latin typeface="Open Sans"/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71735359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442143" y="2950947"/>
            <a:ext cx="6138711" cy="4059470"/>
            <a:chOff x="943521" y="2183005"/>
            <a:chExt cx="6138711" cy="4059470"/>
          </a:xfrm>
        </p:grpSpPr>
        <p:sp>
          <p:nvSpPr>
            <p:cNvPr id="18" name="Freeform: Shape 17"/>
            <p:cNvSpPr/>
            <p:nvPr/>
          </p:nvSpPr>
          <p:spPr>
            <a:xfrm>
              <a:off x="943521" y="2183005"/>
              <a:ext cx="2923750" cy="4059470"/>
            </a:xfrm>
            <a:custGeom>
              <a:avLst/>
              <a:gdLst>
                <a:gd name="connsiteX0" fmla="*/ 0 w 2923750"/>
                <a:gd name="connsiteY0" fmla="*/ 1025060 h 4059470"/>
                <a:gd name="connsiteX1" fmla="*/ 2923750 w 2923750"/>
                <a:gd name="connsiteY1" fmla="*/ 0 h 4059470"/>
                <a:gd name="connsiteX2" fmla="*/ 2923750 w 2923750"/>
                <a:gd name="connsiteY2" fmla="*/ 2999465 h 4059470"/>
                <a:gd name="connsiteX3" fmla="*/ 5824 w 2923750"/>
                <a:gd name="connsiteY3" fmla="*/ 4059470 h 4059470"/>
                <a:gd name="connsiteX4" fmla="*/ 0 w 2923750"/>
                <a:gd name="connsiteY4" fmla="*/ 1025060 h 405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750" h="4059470">
                  <a:moveTo>
                    <a:pt x="0" y="1025060"/>
                  </a:moveTo>
                  <a:lnTo>
                    <a:pt x="2923750" y="0"/>
                  </a:lnTo>
                  <a:lnTo>
                    <a:pt x="2923750" y="2999465"/>
                  </a:lnTo>
                  <a:lnTo>
                    <a:pt x="5824" y="4059470"/>
                  </a:lnTo>
                  <a:cubicBezTo>
                    <a:pt x="3883" y="3048000"/>
                    <a:pt x="1941" y="2036530"/>
                    <a:pt x="0" y="102506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2000"/>
                  </a:schemeClr>
                </a:gs>
                <a:gs pos="53000">
                  <a:schemeClr val="accent2">
                    <a:lumMod val="66000"/>
                  </a:schemeClr>
                </a:gs>
                <a:gs pos="100000">
                  <a:schemeClr val="accent4">
                    <a:lumMod val="61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3861447" y="2183005"/>
              <a:ext cx="3220785" cy="3809030"/>
            </a:xfrm>
            <a:custGeom>
              <a:avLst/>
              <a:gdLst>
                <a:gd name="connsiteX0" fmla="*/ 3220785 w 3220785"/>
                <a:gd name="connsiteY0" fmla="*/ 3809030 h 3809030"/>
                <a:gd name="connsiteX1" fmla="*/ 3220785 w 3220785"/>
                <a:gd name="connsiteY1" fmla="*/ 797916 h 3809030"/>
                <a:gd name="connsiteX2" fmla="*/ 0 w 3220785"/>
                <a:gd name="connsiteY2" fmla="*/ 0 h 3809030"/>
                <a:gd name="connsiteX3" fmla="*/ 0 w 3220785"/>
                <a:gd name="connsiteY3" fmla="*/ 2987817 h 3809030"/>
                <a:gd name="connsiteX4" fmla="*/ 3220785 w 3220785"/>
                <a:gd name="connsiteY4" fmla="*/ 3809030 h 380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0785" h="3809030">
                  <a:moveTo>
                    <a:pt x="3220785" y="3809030"/>
                  </a:moveTo>
                  <a:lnTo>
                    <a:pt x="3220785" y="797916"/>
                  </a:lnTo>
                  <a:lnTo>
                    <a:pt x="0" y="0"/>
                  </a:lnTo>
                  <a:lnTo>
                    <a:pt x="0" y="2987817"/>
                  </a:lnTo>
                  <a:lnTo>
                    <a:pt x="3220785" y="380903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50000"/>
                  </a:schemeClr>
                </a:gs>
                <a:gs pos="53000">
                  <a:schemeClr val="accent2">
                    <a:lumMod val="33000"/>
                  </a:schemeClr>
                </a:gs>
                <a:gs pos="100000">
                  <a:schemeClr val="accent4">
                    <a:lumMod val="61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0" y="230595"/>
            <a:ext cx="5943600" cy="59436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447967" y="3743039"/>
            <a:ext cx="6132887" cy="4618594"/>
            <a:chOff x="949345" y="2975097"/>
            <a:chExt cx="6132887" cy="4618594"/>
          </a:xfrm>
        </p:grpSpPr>
        <p:sp>
          <p:nvSpPr>
            <p:cNvPr id="16" name="Freeform: Shape 15"/>
            <p:cNvSpPr/>
            <p:nvPr/>
          </p:nvSpPr>
          <p:spPr>
            <a:xfrm>
              <a:off x="949345" y="3225538"/>
              <a:ext cx="3511995" cy="4368153"/>
            </a:xfrm>
            <a:custGeom>
              <a:avLst/>
              <a:gdLst>
                <a:gd name="connsiteX0" fmla="*/ 17473 w 3511995"/>
                <a:gd name="connsiteY0" fmla="*/ 0 h 4368153"/>
                <a:gd name="connsiteX1" fmla="*/ 17473 w 3511995"/>
                <a:gd name="connsiteY1" fmla="*/ 0 h 4368153"/>
                <a:gd name="connsiteX2" fmla="*/ 0 w 3511995"/>
                <a:gd name="connsiteY2" fmla="*/ 58242 h 4368153"/>
                <a:gd name="connsiteX3" fmla="*/ 0 w 3511995"/>
                <a:gd name="connsiteY3" fmla="*/ 3034410 h 4368153"/>
                <a:gd name="connsiteX4" fmla="*/ 3511995 w 3511995"/>
                <a:gd name="connsiteY4" fmla="*/ 4368153 h 4368153"/>
                <a:gd name="connsiteX5" fmla="*/ 3511995 w 3511995"/>
                <a:gd name="connsiteY5" fmla="*/ 1030884 h 4368153"/>
                <a:gd name="connsiteX6" fmla="*/ 17473 w 3511995"/>
                <a:gd name="connsiteY6" fmla="*/ 0 h 436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1995" h="4368153">
                  <a:moveTo>
                    <a:pt x="17473" y="0"/>
                  </a:moveTo>
                  <a:lnTo>
                    <a:pt x="17473" y="0"/>
                  </a:lnTo>
                  <a:lnTo>
                    <a:pt x="0" y="58242"/>
                  </a:lnTo>
                  <a:lnTo>
                    <a:pt x="0" y="3034410"/>
                  </a:lnTo>
                  <a:lnTo>
                    <a:pt x="3511995" y="4368153"/>
                  </a:lnTo>
                  <a:lnTo>
                    <a:pt x="3511995" y="1030884"/>
                  </a:lnTo>
                  <a:lnTo>
                    <a:pt x="17473" y="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100000"/>
                  </a:schemeClr>
                </a:gs>
                <a:gs pos="53000">
                  <a:schemeClr val="accent2">
                    <a:lumMod val="87000"/>
                    <a:lumOff val="13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4438043" y="2975097"/>
              <a:ext cx="2644189" cy="4601121"/>
            </a:xfrm>
            <a:custGeom>
              <a:avLst/>
              <a:gdLst>
                <a:gd name="connsiteX0" fmla="*/ 0 w 2644189"/>
                <a:gd name="connsiteY0" fmla="*/ 1263852 h 4601121"/>
                <a:gd name="connsiteX1" fmla="*/ 2644189 w 2644189"/>
                <a:gd name="connsiteY1" fmla="*/ 0 h 4601121"/>
                <a:gd name="connsiteX2" fmla="*/ 2644189 w 2644189"/>
                <a:gd name="connsiteY2" fmla="*/ 3028586 h 4601121"/>
                <a:gd name="connsiteX3" fmla="*/ 34946 w 2644189"/>
                <a:gd name="connsiteY3" fmla="*/ 4601121 h 4601121"/>
                <a:gd name="connsiteX4" fmla="*/ 0 w 2644189"/>
                <a:gd name="connsiteY4" fmla="*/ 1263852 h 460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4189" h="4601121">
                  <a:moveTo>
                    <a:pt x="0" y="1263852"/>
                  </a:moveTo>
                  <a:lnTo>
                    <a:pt x="2644189" y="0"/>
                  </a:lnTo>
                  <a:lnTo>
                    <a:pt x="2644189" y="3028586"/>
                  </a:lnTo>
                  <a:lnTo>
                    <a:pt x="34946" y="4601121"/>
                  </a:lnTo>
                  <a:lnTo>
                    <a:pt x="0" y="1263852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82000"/>
                    <a:lumOff val="18000"/>
                  </a:schemeClr>
                </a:gs>
                <a:gs pos="53000">
                  <a:schemeClr val="accent2">
                    <a:lumMod val="54000"/>
                    <a:lumOff val="46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165327" y="4173981"/>
              <a:ext cx="1467506" cy="1516098"/>
              <a:chOff x="7539431" y="1467700"/>
              <a:chExt cx="3957548" cy="4088592"/>
            </a:xfrm>
            <a:effectLst>
              <a:outerShdw blurRad="63500" sx="102000" sy="102000" algn="ctr" rotWithShape="0">
                <a:prstClr val="black">
                  <a:alpha val="13000"/>
                </a:prstClr>
              </a:outerShdw>
            </a:effectLst>
            <a:scene3d>
              <a:camera prst="isometricLeftDown">
                <a:rot lat="1748550" lon="2012831" rev="21011290"/>
              </a:camera>
              <a:lightRig rig="threePt" dir="t"/>
            </a:scene3d>
          </p:grpSpPr>
          <p:sp>
            <p:nvSpPr>
              <p:cNvPr id="31" name="Rectangle 30"/>
              <p:cNvSpPr/>
              <p:nvPr/>
            </p:nvSpPr>
            <p:spPr>
              <a:xfrm>
                <a:off x="7539431" y="1523030"/>
                <a:ext cx="3957548" cy="39575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78" t="20297" r="21479" b="20085"/>
              <a:stretch/>
            </p:blipFill>
            <p:spPr>
              <a:xfrm>
                <a:off x="7565641" y="1467700"/>
                <a:ext cx="3905130" cy="4088592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96" t="14320" r="10948" b="13649"/>
            <a:stretch/>
          </p:blipFill>
          <p:spPr>
            <a:xfrm>
              <a:off x="4555845" y="5170822"/>
              <a:ext cx="1878576" cy="171813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  <a:scene3d>
              <a:camera prst="isometricRightUp">
                <a:rot lat="1792452" lon="18553879" rev="21127160"/>
              </a:camera>
              <a:lightRig rig="threePt" dir="t"/>
            </a:scene3d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108" y="5476167"/>
              <a:ext cx="1558399" cy="1558399"/>
            </a:xfrm>
            <a:prstGeom prst="rect">
              <a:avLst/>
            </a:prstGeom>
            <a:scene3d>
              <a:camera prst="isometricLeftDown">
                <a:rot lat="2115762" lon="1968950" rev="180530"/>
              </a:camera>
              <a:lightRig rig="threePt" dir="t"/>
            </a:scene3d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882" y="3762841"/>
              <a:ext cx="1239079" cy="1239079"/>
            </a:xfrm>
            <a:prstGeom prst="rect">
              <a:avLst/>
            </a:prstGeom>
            <a:scene3d>
              <a:camera prst="isometricRightUp">
                <a:rot lat="1804309" lon="18960119" rev="21332358"/>
              </a:camera>
              <a:lightRig rig="threePt" dir="t"/>
            </a:scene3d>
          </p:spPr>
        </p:pic>
      </p:grpSp>
      <p:grpSp>
        <p:nvGrpSpPr>
          <p:cNvPr id="36" name="Group 35"/>
          <p:cNvGrpSpPr/>
          <p:nvPr/>
        </p:nvGrpSpPr>
        <p:grpSpPr>
          <a:xfrm>
            <a:off x="372253" y="-1049248"/>
            <a:ext cx="6284316" cy="2733697"/>
            <a:chOff x="856158" y="813243"/>
            <a:chExt cx="6284316" cy="2733697"/>
          </a:xfrm>
        </p:grpSpPr>
        <p:grpSp>
          <p:nvGrpSpPr>
            <p:cNvPr id="24" name="Group 23"/>
            <p:cNvGrpSpPr/>
            <p:nvPr/>
          </p:nvGrpSpPr>
          <p:grpSpPr>
            <a:xfrm>
              <a:off x="856158" y="1054181"/>
              <a:ext cx="6284316" cy="2492759"/>
              <a:chOff x="856158" y="1054181"/>
              <a:chExt cx="6284316" cy="2492759"/>
            </a:xfrm>
            <a:effectLst>
              <a:outerShdw blurRad="4064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Freeform: Shape 20"/>
              <p:cNvSpPr/>
              <p:nvPr/>
            </p:nvSpPr>
            <p:spPr>
              <a:xfrm>
                <a:off x="856158" y="2085065"/>
                <a:ext cx="3576061" cy="1461875"/>
              </a:xfrm>
              <a:custGeom>
                <a:avLst/>
                <a:gdLst>
                  <a:gd name="connsiteX0" fmla="*/ 0 w 3576061"/>
                  <a:gd name="connsiteY0" fmla="*/ 0 h 1461875"/>
                  <a:gd name="connsiteX1" fmla="*/ 3576061 w 3576061"/>
                  <a:gd name="connsiteY1" fmla="*/ 1060005 h 1461875"/>
                  <a:gd name="connsiteX2" fmla="*/ 3576061 w 3576061"/>
                  <a:gd name="connsiteY2" fmla="*/ 1461875 h 1461875"/>
                  <a:gd name="connsiteX3" fmla="*/ 0 w 3576061"/>
                  <a:gd name="connsiteY3" fmla="*/ 430991 h 1461875"/>
                  <a:gd name="connsiteX4" fmla="*/ 0 w 3576061"/>
                  <a:gd name="connsiteY4" fmla="*/ 0 h 146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6061" h="1461875">
                    <a:moveTo>
                      <a:pt x="0" y="0"/>
                    </a:moveTo>
                    <a:lnTo>
                      <a:pt x="3576061" y="1060005"/>
                    </a:lnTo>
                    <a:lnTo>
                      <a:pt x="3576061" y="1461875"/>
                    </a:lnTo>
                    <a:lnTo>
                      <a:pt x="0" y="43099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96000"/>
                      <a:lumOff val="4000"/>
                    </a:schemeClr>
                  </a:gs>
                  <a:gs pos="53000">
                    <a:schemeClr val="accent2">
                      <a:lumMod val="82000"/>
                      <a:lumOff val="18000"/>
                    </a:schemeClr>
                  </a:gs>
                  <a:gs pos="100000">
                    <a:schemeClr val="accent4">
                      <a:lumMod val="61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/>
              <p:cNvSpPr/>
              <p:nvPr/>
            </p:nvSpPr>
            <p:spPr>
              <a:xfrm>
                <a:off x="4438043" y="1840448"/>
                <a:ext cx="2702431" cy="1694844"/>
              </a:xfrm>
              <a:custGeom>
                <a:avLst/>
                <a:gdLst>
                  <a:gd name="connsiteX0" fmla="*/ 0 w 2702431"/>
                  <a:gd name="connsiteY0" fmla="*/ 1287149 h 1694844"/>
                  <a:gd name="connsiteX1" fmla="*/ 2702431 w 2702431"/>
                  <a:gd name="connsiteY1" fmla="*/ 0 h 1694844"/>
                  <a:gd name="connsiteX2" fmla="*/ 2702431 w 2702431"/>
                  <a:gd name="connsiteY2" fmla="*/ 396046 h 1694844"/>
                  <a:gd name="connsiteX3" fmla="*/ 5825 w 2702431"/>
                  <a:gd name="connsiteY3" fmla="*/ 1694844 h 1694844"/>
                  <a:gd name="connsiteX4" fmla="*/ 0 w 2702431"/>
                  <a:gd name="connsiteY4" fmla="*/ 1287149 h 169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2431" h="1694844">
                    <a:moveTo>
                      <a:pt x="0" y="1287149"/>
                    </a:moveTo>
                    <a:lnTo>
                      <a:pt x="2702431" y="0"/>
                    </a:lnTo>
                    <a:lnTo>
                      <a:pt x="2702431" y="396046"/>
                    </a:lnTo>
                    <a:lnTo>
                      <a:pt x="5825" y="1694844"/>
                    </a:lnTo>
                    <a:cubicBezTo>
                      <a:pt x="3883" y="1558946"/>
                      <a:pt x="1942" y="1423047"/>
                      <a:pt x="0" y="12871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82000"/>
                      <a:lumOff val="18000"/>
                    </a:schemeClr>
                  </a:gs>
                  <a:gs pos="53000">
                    <a:schemeClr val="accent2">
                      <a:lumMod val="54000"/>
                      <a:lumOff val="46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/>
              <p:cNvSpPr/>
              <p:nvPr/>
            </p:nvSpPr>
            <p:spPr>
              <a:xfrm>
                <a:off x="856158" y="1054181"/>
                <a:ext cx="6278492" cy="2096713"/>
              </a:xfrm>
              <a:custGeom>
                <a:avLst/>
                <a:gdLst>
                  <a:gd name="connsiteX0" fmla="*/ 0 w 6278492"/>
                  <a:gd name="connsiteY0" fmla="*/ 1025059 h 2096713"/>
                  <a:gd name="connsiteX1" fmla="*/ 2999465 w 6278492"/>
                  <a:gd name="connsiteY1" fmla="*/ 0 h 2096713"/>
                  <a:gd name="connsiteX2" fmla="*/ 6278492 w 6278492"/>
                  <a:gd name="connsiteY2" fmla="*/ 797916 h 2096713"/>
                  <a:gd name="connsiteX3" fmla="*/ 3581885 w 6278492"/>
                  <a:gd name="connsiteY3" fmla="*/ 2096713 h 2096713"/>
                  <a:gd name="connsiteX4" fmla="*/ 0 w 6278492"/>
                  <a:gd name="connsiteY4" fmla="*/ 1025059 h 2096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8492" h="2096713">
                    <a:moveTo>
                      <a:pt x="0" y="1025059"/>
                    </a:moveTo>
                    <a:lnTo>
                      <a:pt x="2999465" y="0"/>
                    </a:lnTo>
                    <a:lnTo>
                      <a:pt x="6278492" y="797916"/>
                    </a:lnTo>
                    <a:lnTo>
                      <a:pt x="3581885" y="2096713"/>
                    </a:lnTo>
                    <a:lnTo>
                      <a:pt x="0" y="102505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23000"/>
                      <a:lumOff val="77000"/>
                    </a:schemeClr>
                  </a:gs>
                  <a:gs pos="100000">
                    <a:schemeClr val="accent4">
                      <a:lumMod val="48000"/>
                      <a:lumOff val="52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999121" y="813243"/>
              <a:ext cx="2301249" cy="2286176"/>
              <a:chOff x="8456743" y="2143307"/>
              <a:chExt cx="2667485" cy="2650013"/>
            </a:xfrm>
            <a:scene3d>
              <a:camera prst="isometricTopUp">
                <a:rot lat="1705770" lon="3929936" rev="4743296"/>
              </a:camera>
              <a:lightRig rig="threePt" dir="t"/>
            </a:scene3d>
          </p:grpSpPr>
          <p:sp>
            <p:nvSpPr>
              <p:cNvPr id="27" name="Rectangle 26"/>
              <p:cNvSpPr/>
              <p:nvPr/>
            </p:nvSpPr>
            <p:spPr>
              <a:xfrm>
                <a:off x="8456743" y="2143307"/>
                <a:ext cx="2667485" cy="26500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p3d z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37" t="30383" r="35449" b="30984"/>
              <a:stretch/>
            </p:blipFill>
            <p:spPr>
              <a:xfrm>
                <a:off x="8544106" y="2245229"/>
                <a:ext cx="2440342" cy="2428693"/>
              </a:xfrm>
              <a:prstGeom prst="rect">
                <a:avLst/>
              </a:prstGeom>
              <a:sp3d z="31750"/>
            </p:spPr>
          </p:pic>
        </p:grpSp>
      </p:grpSp>
      <p:cxnSp>
        <p:nvCxnSpPr>
          <p:cNvPr id="50" name="Straight Connector 49"/>
          <p:cNvCxnSpPr/>
          <p:nvPr/>
        </p:nvCxnSpPr>
        <p:spPr>
          <a:xfrm>
            <a:off x="6650745" y="5060382"/>
            <a:ext cx="80285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5305354" y="1945021"/>
            <a:ext cx="4956821" cy="720582"/>
            <a:chOff x="5305354" y="1945021"/>
            <a:chExt cx="4956821" cy="720582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112" y="1963865"/>
              <a:ext cx="1934628" cy="588231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078" y="1945021"/>
              <a:ext cx="1852097" cy="720582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>
              <a:off x="5305354" y="2286834"/>
              <a:ext cx="802856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3618B8D-897F-4B8B-BBE4-F7AF7271E187}"/>
              </a:ext>
            </a:extLst>
          </p:cNvPr>
          <p:cNvSpPr txBox="1"/>
          <p:nvPr/>
        </p:nvSpPr>
        <p:spPr>
          <a:xfrm>
            <a:off x="7819186" y="4234037"/>
            <a:ext cx="370620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FF00"/>
                </a:solidFill>
                <a:latin typeface="Consolas" panose="020B0609020204030204" pitchFamily="49" charset="0"/>
              </a:rPr>
              <a:t>&gt;</a:t>
            </a:r>
            <a:r>
              <a:rPr lang="en-GB" sz="4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Consolas" panose="020B0609020204030204" pitchFamily="49" charset="0"/>
              </a:rPr>
              <a:t>dotnet</a:t>
            </a:r>
            <a:r>
              <a:rPr lang="en-GB" sz="4000" dirty="0">
                <a:solidFill>
                  <a:schemeClr val="bg1"/>
                </a:solidFill>
                <a:latin typeface="Consolas" panose="020B0609020204030204" pitchFamily="49" charset="0"/>
              </a:rPr>
              <a:t> new</a:t>
            </a:r>
          </a:p>
        </p:txBody>
      </p:sp>
      <p:pic>
        <p:nvPicPr>
          <p:cNvPr id="44" name="Picture 2" descr="Image result for visual studio 2017 logo">
            <a:extLst>
              <a:ext uri="{FF2B5EF4-FFF2-40B4-BE49-F238E27FC236}">
                <a16:creationId xmlns:a16="http://schemas.microsoft.com/office/drawing/2014/main" xmlns="" id="{DC40CBC1-A60F-4909-9420-06A7150A9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798" y="5145687"/>
            <a:ext cx="1931671" cy="144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1936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442143" y="2496919"/>
            <a:ext cx="6138711" cy="4059470"/>
            <a:chOff x="943521" y="2183005"/>
            <a:chExt cx="6138711" cy="4059470"/>
          </a:xfrm>
        </p:grpSpPr>
        <p:sp>
          <p:nvSpPr>
            <p:cNvPr id="18" name="Freeform: Shape 17"/>
            <p:cNvSpPr/>
            <p:nvPr/>
          </p:nvSpPr>
          <p:spPr>
            <a:xfrm>
              <a:off x="943521" y="2183005"/>
              <a:ext cx="2923750" cy="4059470"/>
            </a:xfrm>
            <a:custGeom>
              <a:avLst/>
              <a:gdLst>
                <a:gd name="connsiteX0" fmla="*/ 0 w 2923750"/>
                <a:gd name="connsiteY0" fmla="*/ 1025060 h 4059470"/>
                <a:gd name="connsiteX1" fmla="*/ 2923750 w 2923750"/>
                <a:gd name="connsiteY1" fmla="*/ 0 h 4059470"/>
                <a:gd name="connsiteX2" fmla="*/ 2923750 w 2923750"/>
                <a:gd name="connsiteY2" fmla="*/ 2999465 h 4059470"/>
                <a:gd name="connsiteX3" fmla="*/ 5824 w 2923750"/>
                <a:gd name="connsiteY3" fmla="*/ 4059470 h 4059470"/>
                <a:gd name="connsiteX4" fmla="*/ 0 w 2923750"/>
                <a:gd name="connsiteY4" fmla="*/ 1025060 h 405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750" h="4059470">
                  <a:moveTo>
                    <a:pt x="0" y="1025060"/>
                  </a:moveTo>
                  <a:lnTo>
                    <a:pt x="2923750" y="0"/>
                  </a:lnTo>
                  <a:lnTo>
                    <a:pt x="2923750" y="2999465"/>
                  </a:lnTo>
                  <a:lnTo>
                    <a:pt x="5824" y="4059470"/>
                  </a:lnTo>
                  <a:cubicBezTo>
                    <a:pt x="3883" y="3048000"/>
                    <a:pt x="1941" y="2036530"/>
                    <a:pt x="0" y="102506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2000"/>
                  </a:schemeClr>
                </a:gs>
                <a:gs pos="53000">
                  <a:schemeClr val="accent2">
                    <a:lumMod val="66000"/>
                  </a:schemeClr>
                </a:gs>
                <a:gs pos="100000">
                  <a:schemeClr val="accent4">
                    <a:lumMod val="61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3861447" y="2183005"/>
              <a:ext cx="3220785" cy="3809030"/>
            </a:xfrm>
            <a:custGeom>
              <a:avLst/>
              <a:gdLst>
                <a:gd name="connsiteX0" fmla="*/ 3220785 w 3220785"/>
                <a:gd name="connsiteY0" fmla="*/ 3809030 h 3809030"/>
                <a:gd name="connsiteX1" fmla="*/ 3220785 w 3220785"/>
                <a:gd name="connsiteY1" fmla="*/ 797916 h 3809030"/>
                <a:gd name="connsiteX2" fmla="*/ 0 w 3220785"/>
                <a:gd name="connsiteY2" fmla="*/ 0 h 3809030"/>
                <a:gd name="connsiteX3" fmla="*/ 0 w 3220785"/>
                <a:gd name="connsiteY3" fmla="*/ 2987817 h 3809030"/>
                <a:gd name="connsiteX4" fmla="*/ 3220785 w 3220785"/>
                <a:gd name="connsiteY4" fmla="*/ 3809030 h 380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0785" h="3809030">
                  <a:moveTo>
                    <a:pt x="3220785" y="3809030"/>
                  </a:moveTo>
                  <a:lnTo>
                    <a:pt x="3220785" y="797916"/>
                  </a:lnTo>
                  <a:lnTo>
                    <a:pt x="0" y="0"/>
                  </a:lnTo>
                  <a:lnTo>
                    <a:pt x="0" y="2987817"/>
                  </a:lnTo>
                  <a:lnTo>
                    <a:pt x="3220785" y="380903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50000"/>
                  </a:schemeClr>
                </a:gs>
                <a:gs pos="53000">
                  <a:schemeClr val="accent2">
                    <a:lumMod val="33000"/>
                  </a:schemeClr>
                </a:gs>
                <a:gs pos="100000">
                  <a:schemeClr val="accent4">
                    <a:lumMod val="61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0" y="1832017"/>
            <a:ext cx="5943600" cy="59436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447967" y="3289011"/>
            <a:ext cx="6132887" cy="4618594"/>
            <a:chOff x="949345" y="2975097"/>
            <a:chExt cx="6132887" cy="4618594"/>
          </a:xfrm>
        </p:grpSpPr>
        <p:sp>
          <p:nvSpPr>
            <p:cNvPr id="16" name="Freeform: Shape 15"/>
            <p:cNvSpPr/>
            <p:nvPr/>
          </p:nvSpPr>
          <p:spPr>
            <a:xfrm>
              <a:off x="949345" y="3225538"/>
              <a:ext cx="3511995" cy="4368153"/>
            </a:xfrm>
            <a:custGeom>
              <a:avLst/>
              <a:gdLst>
                <a:gd name="connsiteX0" fmla="*/ 17473 w 3511995"/>
                <a:gd name="connsiteY0" fmla="*/ 0 h 4368153"/>
                <a:gd name="connsiteX1" fmla="*/ 17473 w 3511995"/>
                <a:gd name="connsiteY1" fmla="*/ 0 h 4368153"/>
                <a:gd name="connsiteX2" fmla="*/ 0 w 3511995"/>
                <a:gd name="connsiteY2" fmla="*/ 58242 h 4368153"/>
                <a:gd name="connsiteX3" fmla="*/ 0 w 3511995"/>
                <a:gd name="connsiteY3" fmla="*/ 3034410 h 4368153"/>
                <a:gd name="connsiteX4" fmla="*/ 3511995 w 3511995"/>
                <a:gd name="connsiteY4" fmla="*/ 4368153 h 4368153"/>
                <a:gd name="connsiteX5" fmla="*/ 3511995 w 3511995"/>
                <a:gd name="connsiteY5" fmla="*/ 1030884 h 4368153"/>
                <a:gd name="connsiteX6" fmla="*/ 17473 w 3511995"/>
                <a:gd name="connsiteY6" fmla="*/ 0 h 436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1995" h="4368153">
                  <a:moveTo>
                    <a:pt x="17473" y="0"/>
                  </a:moveTo>
                  <a:lnTo>
                    <a:pt x="17473" y="0"/>
                  </a:lnTo>
                  <a:lnTo>
                    <a:pt x="0" y="58242"/>
                  </a:lnTo>
                  <a:lnTo>
                    <a:pt x="0" y="3034410"/>
                  </a:lnTo>
                  <a:lnTo>
                    <a:pt x="3511995" y="4368153"/>
                  </a:lnTo>
                  <a:lnTo>
                    <a:pt x="3511995" y="1030884"/>
                  </a:lnTo>
                  <a:lnTo>
                    <a:pt x="17473" y="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100000"/>
                  </a:schemeClr>
                </a:gs>
                <a:gs pos="53000">
                  <a:schemeClr val="accent2">
                    <a:lumMod val="87000"/>
                    <a:lumOff val="13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4438043" y="2975097"/>
              <a:ext cx="2644189" cy="4601121"/>
            </a:xfrm>
            <a:custGeom>
              <a:avLst/>
              <a:gdLst>
                <a:gd name="connsiteX0" fmla="*/ 0 w 2644189"/>
                <a:gd name="connsiteY0" fmla="*/ 1263852 h 4601121"/>
                <a:gd name="connsiteX1" fmla="*/ 2644189 w 2644189"/>
                <a:gd name="connsiteY1" fmla="*/ 0 h 4601121"/>
                <a:gd name="connsiteX2" fmla="*/ 2644189 w 2644189"/>
                <a:gd name="connsiteY2" fmla="*/ 3028586 h 4601121"/>
                <a:gd name="connsiteX3" fmla="*/ 34946 w 2644189"/>
                <a:gd name="connsiteY3" fmla="*/ 4601121 h 4601121"/>
                <a:gd name="connsiteX4" fmla="*/ 0 w 2644189"/>
                <a:gd name="connsiteY4" fmla="*/ 1263852 h 460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4189" h="4601121">
                  <a:moveTo>
                    <a:pt x="0" y="1263852"/>
                  </a:moveTo>
                  <a:lnTo>
                    <a:pt x="2644189" y="0"/>
                  </a:lnTo>
                  <a:lnTo>
                    <a:pt x="2644189" y="3028586"/>
                  </a:lnTo>
                  <a:lnTo>
                    <a:pt x="34946" y="4601121"/>
                  </a:lnTo>
                  <a:lnTo>
                    <a:pt x="0" y="1263852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82000"/>
                    <a:lumOff val="18000"/>
                  </a:schemeClr>
                </a:gs>
                <a:gs pos="53000">
                  <a:schemeClr val="accent2">
                    <a:lumMod val="54000"/>
                    <a:lumOff val="46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165327" y="4173981"/>
              <a:ext cx="1467506" cy="1516098"/>
              <a:chOff x="7539431" y="1467700"/>
              <a:chExt cx="3957548" cy="4088592"/>
            </a:xfrm>
            <a:effectLst>
              <a:outerShdw blurRad="63500" sx="102000" sy="102000" algn="ctr" rotWithShape="0">
                <a:prstClr val="black">
                  <a:alpha val="13000"/>
                </a:prstClr>
              </a:outerShdw>
            </a:effectLst>
            <a:scene3d>
              <a:camera prst="isometricLeftDown">
                <a:rot lat="1748550" lon="2012831" rev="21011290"/>
              </a:camera>
              <a:lightRig rig="threePt" dir="t"/>
            </a:scene3d>
          </p:grpSpPr>
          <p:sp>
            <p:nvSpPr>
              <p:cNvPr id="31" name="Rectangle 30"/>
              <p:cNvSpPr/>
              <p:nvPr/>
            </p:nvSpPr>
            <p:spPr>
              <a:xfrm>
                <a:off x="7539431" y="1523030"/>
                <a:ext cx="3957548" cy="39575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78" t="20297" r="21479" b="20085"/>
              <a:stretch/>
            </p:blipFill>
            <p:spPr>
              <a:xfrm>
                <a:off x="7565641" y="1467700"/>
                <a:ext cx="3905130" cy="4088592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96" t="14320" r="10948" b="13649"/>
            <a:stretch/>
          </p:blipFill>
          <p:spPr>
            <a:xfrm>
              <a:off x="4555845" y="5170822"/>
              <a:ext cx="1878576" cy="171813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  <a:scene3d>
              <a:camera prst="isometricRightUp">
                <a:rot lat="1792452" lon="18553879" rev="21127160"/>
              </a:camera>
              <a:lightRig rig="threePt" dir="t"/>
            </a:scene3d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108" y="5476167"/>
              <a:ext cx="1558399" cy="1558399"/>
            </a:xfrm>
            <a:prstGeom prst="rect">
              <a:avLst/>
            </a:prstGeom>
            <a:scene3d>
              <a:camera prst="isometricLeftDown">
                <a:rot lat="2115762" lon="1968950" rev="180530"/>
              </a:camera>
              <a:lightRig rig="threePt" dir="t"/>
            </a:scene3d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882" y="3762841"/>
              <a:ext cx="1239079" cy="1239079"/>
            </a:xfrm>
            <a:prstGeom prst="rect">
              <a:avLst/>
            </a:prstGeom>
            <a:scene3d>
              <a:camera prst="isometricRightUp">
                <a:rot lat="1804309" lon="18960119" rev="21332358"/>
              </a:camera>
              <a:lightRig rig="threePt" dir="t"/>
            </a:scene3d>
          </p:spPr>
        </p:pic>
      </p:grpSp>
      <p:grpSp>
        <p:nvGrpSpPr>
          <p:cNvPr id="36" name="Group 35"/>
          <p:cNvGrpSpPr/>
          <p:nvPr/>
        </p:nvGrpSpPr>
        <p:grpSpPr>
          <a:xfrm>
            <a:off x="372253" y="2035627"/>
            <a:ext cx="6284316" cy="2733697"/>
            <a:chOff x="856158" y="813243"/>
            <a:chExt cx="6284316" cy="2733697"/>
          </a:xfrm>
        </p:grpSpPr>
        <p:grpSp>
          <p:nvGrpSpPr>
            <p:cNvPr id="24" name="Group 23"/>
            <p:cNvGrpSpPr/>
            <p:nvPr/>
          </p:nvGrpSpPr>
          <p:grpSpPr>
            <a:xfrm>
              <a:off x="856158" y="1054181"/>
              <a:ext cx="6284316" cy="2492759"/>
              <a:chOff x="856158" y="1054181"/>
              <a:chExt cx="6284316" cy="2492759"/>
            </a:xfrm>
            <a:effectLst>
              <a:outerShdw blurRad="4064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Freeform: Shape 20"/>
              <p:cNvSpPr/>
              <p:nvPr/>
            </p:nvSpPr>
            <p:spPr>
              <a:xfrm>
                <a:off x="856158" y="2085065"/>
                <a:ext cx="3576061" cy="1461875"/>
              </a:xfrm>
              <a:custGeom>
                <a:avLst/>
                <a:gdLst>
                  <a:gd name="connsiteX0" fmla="*/ 0 w 3576061"/>
                  <a:gd name="connsiteY0" fmla="*/ 0 h 1461875"/>
                  <a:gd name="connsiteX1" fmla="*/ 3576061 w 3576061"/>
                  <a:gd name="connsiteY1" fmla="*/ 1060005 h 1461875"/>
                  <a:gd name="connsiteX2" fmla="*/ 3576061 w 3576061"/>
                  <a:gd name="connsiteY2" fmla="*/ 1461875 h 1461875"/>
                  <a:gd name="connsiteX3" fmla="*/ 0 w 3576061"/>
                  <a:gd name="connsiteY3" fmla="*/ 430991 h 1461875"/>
                  <a:gd name="connsiteX4" fmla="*/ 0 w 3576061"/>
                  <a:gd name="connsiteY4" fmla="*/ 0 h 146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6061" h="1461875">
                    <a:moveTo>
                      <a:pt x="0" y="0"/>
                    </a:moveTo>
                    <a:lnTo>
                      <a:pt x="3576061" y="1060005"/>
                    </a:lnTo>
                    <a:lnTo>
                      <a:pt x="3576061" y="1461875"/>
                    </a:lnTo>
                    <a:lnTo>
                      <a:pt x="0" y="43099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96000"/>
                      <a:lumOff val="4000"/>
                    </a:schemeClr>
                  </a:gs>
                  <a:gs pos="53000">
                    <a:schemeClr val="accent2">
                      <a:lumMod val="82000"/>
                      <a:lumOff val="18000"/>
                    </a:schemeClr>
                  </a:gs>
                  <a:gs pos="100000">
                    <a:schemeClr val="accent4">
                      <a:lumMod val="61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/>
              <p:cNvSpPr/>
              <p:nvPr/>
            </p:nvSpPr>
            <p:spPr>
              <a:xfrm>
                <a:off x="4438043" y="1840448"/>
                <a:ext cx="2702431" cy="1694844"/>
              </a:xfrm>
              <a:custGeom>
                <a:avLst/>
                <a:gdLst>
                  <a:gd name="connsiteX0" fmla="*/ 0 w 2702431"/>
                  <a:gd name="connsiteY0" fmla="*/ 1287149 h 1694844"/>
                  <a:gd name="connsiteX1" fmla="*/ 2702431 w 2702431"/>
                  <a:gd name="connsiteY1" fmla="*/ 0 h 1694844"/>
                  <a:gd name="connsiteX2" fmla="*/ 2702431 w 2702431"/>
                  <a:gd name="connsiteY2" fmla="*/ 396046 h 1694844"/>
                  <a:gd name="connsiteX3" fmla="*/ 5825 w 2702431"/>
                  <a:gd name="connsiteY3" fmla="*/ 1694844 h 1694844"/>
                  <a:gd name="connsiteX4" fmla="*/ 0 w 2702431"/>
                  <a:gd name="connsiteY4" fmla="*/ 1287149 h 169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2431" h="1694844">
                    <a:moveTo>
                      <a:pt x="0" y="1287149"/>
                    </a:moveTo>
                    <a:lnTo>
                      <a:pt x="2702431" y="0"/>
                    </a:lnTo>
                    <a:lnTo>
                      <a:pt x="2702431" y="396046"/>
                    </a:lnTo>
                    <a:lnTo>
                      <a:pt x="5825" y="1694844"/>
                    </a:lnTo>
                    <a:cubicBezTo>
                      <a:pt x="3883" y="1558946"/>
                      <a:pt x="1942" y="1423047"/>
                      <a:pt x="0" y="12871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82000"/>
                      <a:lumOff val="18000"/>
                    </a:schemeClr>
                  </a:gs>
                  <a:gs pos="53000">
                    <a:schemeClr val="accent2">
                      <a:lumMod val="54000"/>
                      <a:lumOff val="46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/>
              <p:cNvSpPr/>
              <p:nvPr/>
            </p:nvSpPr>
            <p:spPr>
              <a:xfrm>
                <a:off x="856158" y="1054181"/>
                <a:ext cx="6278492" cy="2096713"/>
              </a:xfrm>
              <a:custGeom>
                <a:avLst/>
                <a:gdLst>
                  <a:gd name="connsiteX0" fmla="*/ 0 w 6278492"/>
                  <a:gd name="connsiteY0" fmla="*/ 1025059 h 2096713"/>
                  <a:gd name="connsiteX1" fmla="*/ 2999465 w 6278492"/>
                  <a:gd name="connsiteY1" fmla="*/ 0 h 2096713"/>
                  <a:gd name="connsiteX2" fmla="*/ 6278492 w 6278492"/>
                  <a:gd name="connsiteY2" fmla="*/ 797916 h 2096713"/>
                  <a:gd name="connsiteX3" fmla="*/ 3581885 w 6278492"/>
                  <a:gd name="connsiteY3" fmla="*/ 2096713 h 2096713"/>
                  <a:gd name="connsiteX4" fmla="*/ 0 w 6278492"/>
                  <a:gd name="connsiteY4" fmla="*/ 1025059 h 2096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8492" h="2096713">
                    <a:moveTo>
                      <a:pt x="0" y="1025059"/>
                    </a:moveTo>
                    <a:lnTo>
                      <a:pt x="2999465" y="0"/>
                    </a:lnTo>
                    <a:lnTo>
                      <a:pt x="6278492" y="797916"/>
                    </a:lnTo>
                    <a:lnTo>
                      <a:pt x="3581885" y="2096713"/>
                    </a:lnTo>
                    <a:lnTo>
                      <a:pt x="0" y="102505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23000"/>
                      <a:lumOff val="77000"/>
                    </a:schemeClr>
                  </a:gs>
                  <a:gs pos="100000">
                    <a:schemeClr val="accent4">
                      <a:lumMod val="48000"/>
                      <a:lumOff val="52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999121" y="813243"/>
              <a:ext cx="2301249" cy="2286176"/>
              <a:chOff x="8456743" y="2143307"/>
              <a:chExt cx="2667485" cy="2650013"/>
            </a:xfrm>
            <a:scene3d>
              <a:camera prst="isometricTopUp">
                <a:rot lat="1705770" lon="3929936" rev="4743296"/>
              </a:camera>
              <a:lightRig rig="threePt" dir="t"/>
            </a:scene3d>
          </p:grpSpPr>
          <p:sp>
            <p:nvSpPr>
              <p:cNvPr id="27" name="Rectangle 26"/>
              <p:cNvSpPr/>
              <p:nvPr/>
            </p:nvSpPr>
            <p:spPr>
              <a:xfrm>
                <a:off x="8456743" y="2143307"/>
                <a:ext cx="2667485" cy="26500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p3d z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37" t="30383" r="35449" b="30984"/>
              <a:stretch/>
            </p:blipFill>
            <p:spPr>
              <a:xfrm>
                <a:off x="8544106" y="2245229"/>
                <a:ext cx="2440342" cy="2428693"/>
              </a:xfrm>
              <a:prstGeom prst="rect">
                <a:avLst/>
              </a:prstGeom>
              <a:sp3d z="31750"/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442143" y="308683"/>
            <a:ext cx="11346046" cy="1432754"/>
            <a:chOff x="442143" y="308683"/>
            <a:chExt cx="11346046" cy="1432754"/>
          </a:xfrm>
        </p:grpSpPr>
        <p:sp>
          <p:nvSpPr>
            <p:cNvPr id="4" name="Rectangle 3"/>
            <p:cNvSpPr/>
            <p:nvPr/>
          </p:nvSpPr>
          <p:spPr>
            <a:xfrm>
              <a:off x="442143" y="308683"/>
              <a:ext cx="11346046" cy="1432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50519" y="927214"/>
              <a:ext cx="10764485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400" b="1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alibri Light" panose="020F0302020204030204" pitchFamily="34" charset="0"/>
                </a:rPr>
                <a:t>https://</a:t>
              </a:r>
              <a:r>
                <a:rPr lang="en-GB" sz="3400" b="1" dirty="0">
                  <a:solidFill>
                    <a:schemeClr val="bg1"/>
                  </a:solidFill>
                  <a:latin typeface="Consolas" panose="020B0609020204030204" pitchFamily="49" charset="0"/>
                  <a:cs typeface="Calibri Light" panose="020F0302020204030204" pitchFamily="34" charset="0"/>
                </a:rPr>
                <a:t>github.com/aspnet/JavaScriptServices</a:t>
              </a:r>
              <a:endParaRPr lang="en-GB" sz="34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26200" y="447552"/>
              <a:ext cx="19643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200" b="1" dirty="0">
                  <a:solidFill>
                    <a:schemeClr val="bg1"/>
                  </a:solidFill>
                  <a:latin typeface="+mj-lt"/>
                  <a:cs typeface="Calibri Light" panose="020F0302020204030204" pitchFamily="34" charset="0"/>
                </a:rPr>
                <a:t>learn more</a:t>
              </a:r>
              <a:endParaRPr lang="en-GB" sz="3200" dirty="0">
                <a:latin typeface="+mj-lt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8949207" y="5210350"/>
            <a:ext cx="283898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600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Thanks!</a:t>
            </a:r>
          </a:p>
        </p:txBody>
      </p:sp>
      <p:sp>
        <p:nvSpPr>
          <p:cNvPr id="7" name="Rectangle 6"/>
          <p:cNvSpPr/>
          <p:nvPr/>
        </p:nvSpPr>
        <p:spPr>
          <a:xfrm>
            <a:off x="8071688" y="4218797"/>
            <a:ext cx="366055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28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Shayne Boyer, </a:t>
            </a:r>
            <a:r>
              <a:rPr lang="en-GB" sz="28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Microsoft</a:t>
            </a:r>
          </a:p>
          <a:p>
            <a:pPr algn="r"/>
            <a:r>
              <a:rPr lang="en-GB" sz="28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@</a:t>
            </a:r>
            <a:r>
              <a:rPr lang="en-GB" sz="28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s</a:t>
            </a:r>
            <a:r>
              <a:rPr lang="en-GB" sz="28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pboyer</a:t>
            </a:r>
            <a:endParaRPr lang="en-GB" sz="2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61319" y="1832017"/>
            <a:ext cx="607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800" b="1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aka.ms</a:t>
            </a:r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800" b="1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spaservicesdocs</a:t>
            </a:r>
            <a:endParaRPr lang="en-US" sz="2800" b="1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44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442143" y="2950947"/>
            <a:ext cx="6138711" cy="4059470"/>
            <a:chOff x="943521" y="2183005"/>
            <a:chExt cx="6138711" cy="4059470"/>
          </a:xfrm>
        </p:grpSpPr>
        <p:sp>
          <p:nvSpPr>
            <p:cNvPr id="18" name="Freeform: Shape 17"/>
            <p:cNvSpPr/>
            <p:nvPr/>
          </p:nvSpPr>
          <p:spPr>
            <a:xfrm>
              <a:off x="943521" y="2183005"/>
              <a:ext cx="2923750" cy="4059470"/>
            </a:xfrm>
            <a:custGeom>
              <a:avLst/>
              <a:gdLst>
                <a:gd name="connsiteX0" fmla="*/ 0 w 2923750"/>
                <a:gd name="connsiteY0" fmla="*/ 1025060 h 4059470"/>
                <a:gd name="connsiteX1" fmla="*/ 2923750 w 2923750"/>
                <a:gd name="connsiteY1" fmla="*/ 0 h 4059470"/>
                <a:gd name="connsiteX2" fmla="*/ 2923750 w 2923750"/>
                <a:gd name="connsiteY2" fmla="*/ 2999465 h 4059470"/>
                <a:gd name="connsiteX3" fmla="*/ 5824 w 2923750"/>
                <a:gd name="connsiteY3" fmla="*/ 4059470 h 4059470"/>
                <a:gd name="connsiteX4" fmla="*/ 0 w 2923750"/>
                <a:gd name="connsiteY4" fmla="*/ 1025060 h 405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750" h="4059470">
                  <a:moveTo>
                    <a:pt x="0" y="1025060"/>
                  </a:moveTo>
                  <a:lnTo>
                    <a:pt x="2923750" y="0"/>
                  </a:lnTo>
                  <a:lnTo>
                    <a:pt x="2923750" y="2999465"/>
                  </a:lnTo>
                  <a:lnTo>
                    <a:pt x="5824" y="4059470"/>
                  </a:lnTo>
                  <a:cubicBezTo>
                    <a:pt x="3883" y="3048000"/>
                    <a:pt x="1941" y="2036530"/>
                    <a:pt x="0" y="102506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2000"/>
                  </a:schemeClr>
                </a:gs>
                <a:gs pos="53000">
                  <a:schemeClr val="accent2">
                    <a:lumMod val="66000"/>
                  </a:schemeClr>
                </a:gs>
                <a:gs pos="100000">
                  <a:schemeClr val="accent4">
                    <a:lumMod val="61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3861447" y="2183005"/>
              <a:ext cx="3220785" cy="3809030"/>
            </a:xfrm>
            <a:custGeom>
              <a:avLst/>
              <a:gdLst>
                <a:gd name="connsiteX0" fmla="*/ 3220785 w 3220785"/>
                <a:gd name="connsiteY0" fmla="*/ 3809030 h 3809030"/>
                <a:gd name="connsiteX1" fmla="*/ 3220785 w 3220785"/>
                <a:gd name="connsiteY1" fmla="*/ 797916 h 3809030"/>
                <a:gd name="connsiteX2" fmla="*/ 0 w 3220785"/>
                <a:gd name="connsiteY2" fmla="*/ 0 h 3809030"/>
                <a:gd name="connsiteX3" fmla="*/ 0 w 3220785"/>
                <a:gd name="connsiteY3" fmla="*/ 2987817 h 3809030"/>
                <a:gd name="connsiteX4" fmla="*/ 3220785 w 3220785"/>
                <a:gd name="connsiteY4" fmla="*/ 3809030 h 380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0785" h="3809030">
                  <a:moveTo>
                    <a:pt x="3220785" y="3809030"/>
                  </a:moveTo>
                  <a:lnTo>
                    <a:pt x="3220785" y="797916"/>
                  </a:lnTo>
                  <a:lnTo>
                    <a:pt x="0" y="0"/>
                  </a:lnTo>
                  <a:lnTo>
                    <a:pt x="0" y="2987817"/>
                  </a:lnTo>
                  <a:lnTo>
                    <a:pt x="3220785" y="380903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50000"/>
                  </a:schemeClr>
                </a:gs>
                <a:gs pos="53000">
                  <a:schemeClr val="accent2">
                    <a:lumMod val="33000"/>
                  </a:schemeClr>
                </a:gs>
                <a:gs pos="100000">
                  <a:schemeClr val="accent4">
                    <a:lumMod val="61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0" y="230595"/>
            <a:ext cx="5943600" cy="59436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447967" y="3743039"/>
            <a:ext cx="6132887" cy="4618594"/>
            <a:chOff x="949345" y="2975097"/>
            <a:chExt cx="6132887" cy="4618594"/>
          </a:xfrm>
        </p:grpSpPr>
        <p:sp>
          <p:nvSpPr>
            <p:cNvPr id="16" name="Freeform: Shape 15"/>
            <p:cNvSpPr/>
            <p:nvPr/>
          </p:nvSpPr>
          <p:spPr>
            <a:xfrm>
              <a:off x="949345" y="3225538"/>
              <a:ext cx="3511995" cy="4368153"/>
            </a:xfrm>
            <a:custGeom>
              <a:avLst/>
              <a:gdLst>
                <a:gd name="connsiteX0" fmla="*/ 17473 w 3511995"/>
                <a:gd name="connsiteY0" fmla="*/ 0 h 4368153"/>
                <a:gd name="connsiteX1" fmla="*/ 17473 w 3511995"/>
                <a:gd name="connsiteY1" fmla="*/ 0 h 4368153"/>
                <a:gd name="connsiteX2" fmla="*/ 0 w 3511995"/>
                <a:gd name="connsiteY2" fmla="*/ 58242 h 4368153"/>
                <a:gd name="connsiteX3" fmla="*/ 0 w 3511995"/>
                <a:gd name="connsiteY3" fmla="*/ 3034410 h 4368153"/>
                <a:gd name="connsiteX4" fmla="*/ 3511995 w 3511995"/>
                <a:gd name="connsiteY4" fmla="*/ 4368153 h 4368153"/>
                <a:gd name="connsiteX5" fmla="*/ 3511995 w 3511995"/>
                <a:gd name="connsiteY5" fmla="*/ 1030884 h 4368153"/>
                <a:gd name="connsiteX6" fmla="*/ 17473 w 3511995"/>
                <a:gd name="connsiteY6" fmla="*/ 0 h 436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1995" h="4368153">
                  <a:moveTo>
                    <a:pt x="17473" y="0"/>
                  </a:moveTo>
                  <a:lnTo>
                    <a:pt x="17473" y="0"/>
                  </a:lnTo>
                  <a:lnTo>
                    <a:pt x="0" y="58242"/>
                  </a:lnTo>
                  <a:lnTo>
                    <a:pt x="0" y="3034410"/>
                  </a:lnTo>
                  <a:lnTo>
                    <a:pt x="3511995" y="4368153"/>
                  </a:lnTo>
                  <a:lnTo>
                    <a:pt x="3511995" y="1030884"/>
                  </a:lnTo>
                  <a:lnTo>
                    <a:pt x="17473" y="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100000"/>
                  </a:schemeClr>
                </a:gs>
                <a:gs pos="53000">
                  <a:schemeClr val="accent2">
                    <a:lumMod val="87000"/>
                    <a:lumOff val="13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4438043" y="2975097"/>
              <a:ext cx="2644189" cy="4601121"/>
            </a:xfrm>
            <a:custGeom>
              <a:avLst/>
              <a:gdLst>
                <a:gd name="connsiteX0" fmla="*/ 0 w 2644189"/>
                <a:gd name="connsiteY0" fmla="*/ 1263852 h 4601121"/>
                <a:gd name="connsiteX1" fmla="*/ 2644189 w 2644189"/>
                <a:gd name="connsiteY1" fmla="*/ 0 h 4601121"/>
                <a:gd name="connsiteX2" fmla="*/ 2644189 w 2644189"/>
                <a:gd name="connsiteY2" fmla="*/ 3028586 h 4601121"/>
                <a:gd name="connsiteX3" fmla="*/ 34946 w 2644189"/>
                <a:gd name="connsiteY3" fmla="*/ 4601121 h 4601121"/>
                <a:gd name="connsiteX4" fmla="*/ 0 w 2644189"/>
                <a:gd name="connsiteY4" fmla="*/ 1263852 h 460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4189" h="4601121">
                  <a:moveTo>
                    <a:pt x="0" y="1263852"/>
                  </a:moveTo>
                  <a:lnTo>
                    <a:pt x="2644189" y="0"/>
                  </a:lnTo>
                  <a:lnTo>
                    <a:pt x="2644189" y="3028586"/>
                  </a:lnTo>
                  <a:lnTo>
                    <a:pt x="34946" y="4601121"/>
                  </a:lnTo>
                  <a:lnTo>
                    <a:pt x="0" y="1263852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82000"/>
                    <a:lumOff val="18000"/>
                  </a:schemeClr>
                </a:gs>
                <a:gs pos="53000">
                  <a:schemeClr val="accent2">
                    <a:lumMod val="54000"/>
                    <a:lumOff val="46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165327" y="4173981"/>
              <a:ext cx="1467506" cy="1516098"/>
              <a:chOff x="7539431" y="1467700"/>
              <a:chExt cx="3957548" cy="4088592"/>
            </a:xfrm>
            <a:effectLst>
              <a:outerShdw blurRad="63500" sx="102000" sy="102000" algn="ctr" rotWithShape="0">
                <a:prstClr val="black">
                  <a:alpha val="13000"/>
                </a:prstClr>
              </a:outerShdw>
            </a:effectLst>
            <a:scene3d>
              <a:camera prst="isometricLeftDown">
                <a:rot lat="1748550" lon="2012831" rev="21011290"/>
              </a:camera>
              <a:lightRig rig="threePt" dir="t"/>
            </a:scene3d>
          </p:grpSpPr>
          <p:sp>
            <p:nvSpPr>
              <p:cNvPr id="31" name="Rectangle 30"/>
              <p:cNvSpPr/>
              <p:nvPr/>
            </p:nvSpPr>
            <p:spPr>
              <a:xfrm>
                <a:off x="7539431" y="1523030"/>
                <a:ext cx="3957548" cy="39575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78" t="20297" r="21479" b="20085"/>
              <a:stretch/>
            </p:blipFill>
            <p:spPr>
              <a:xfrm>
                <a:off x="7565641" y="1467700"/>
                <a:ext cx="3905130" cy="4088592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96" t="14320" r="10948" b="13649"/>
            <a:stretch/>
          </p:blipFill>
          <p:spPr>
            <a:xfrm>
              <a:off x="4555845" y="5170822"/>
              <a:ext cx="1878576" cy="171813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  <a:scene3d>
              <a:camera prst="isometricRightUp">
                <a:rot lat="1792452" lon="18553879" rev="21127160"/>
              </a:camera>
              <a:lightRig rig="threePt" dir="t"/>
            </a:scene3d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108" y="5476167"/>
              <a:ext cx="1558399" cy="1558399"/>
            </a:xfrm>
            <a:prstGeom prst="rect">
              <a:avLst/>
            </a:prstGeom>
            <a:scene3d>
              <a:camera prst="isometricLeftDown">
                <a:rot lat="2115762" lon="1968950" rev="180530"/>
              </a:camera>
              <a:lightRig rig="threePt" dir="t"/>
            </a:scene3d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882" y="3762841"/>
              <a:ext cx="1239079" cy="1239079"/>
            </a:xfrm>
            <a:prstGeom prst="rect">
              <a:avLst/>
            </a:prstGeom>
            <a:scene3d>
              <a:camera prst="isometricRightUp">
                <a:rot lat="1804309" lon="18960119" rev="21332358"/>
              </a:camera>
              <a:lightRig rig="threePt" dir="t"/>
            </a:scene3d>
          </p:spPr>
        </p:pic>
      </p:grpSp>
      <p:grpSp>
        <p:nvGrpSpPr>
          <p:cNvPr id="36" name="Group 35"/>
          <p:cNvGrpSpPr/>
          <p:nvPr/>
        </p:nvGrpSpPr>
        <p:grpSpPr>
          <a:xfrm>
            <a:off x="372253" y="-1049248"/>
            <a:ext cx="6284316" cy="2733697"/>
            <a:chOff x="856158" y="813243"/>
            <a:chExt cx="6284316" cy="2733697"/>
          </a:xfrm>
        </p:grpSpPr>
        <p:grpSp>
          <p:nvGrpSpPr>
            <p:cNvPr id="24" name="Group 23"/>
            <p:cNvGrpSpPr/>
            <p:nvPr/>
          </p:nvGrpSpPr>
          <p:grpSpPr>
            <a:xfrm>
              <a:off x="856158" y="1054181"/>
              <a:ext cx="6284316" cy="2492759"/>
              <a:chOff x="856158" y="1054181"/>
              <a:chExt cx="6284316" cy="2492759"/>
            </a:xfrm>
            <a:effectLst>
              <a:outerShdw blurRad="4064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Freeform: Shape 20"/>
              <p:cNvSpPr/>
              <p:nvPr/>
            </p:nvSpPr>
            <p:spPr>
              <a:xfrm>
                <a:off x="856158" y="2085065"/>
                <a:ext cx="3576061" cy="1461875"/>
              </a:xfrm>
              <a:custGeom>
                <a:avLst/>
                <a:gdLst>
                  <a:gd name="connsiteX0" fmla="*/ 0 w 3576061"/>
                  <a:gd name="connsiteY0" fmla="*/ 0 h 1461875"/>
                  <a:gd name="connsiteX1" fmla="*/ 3576061 w 3576061"/>
                  <a:gd name="connsiteY1" fmla="*/ 1060005 h 1461875"/>
                  <a:gd name="connsiteX2" fmla="*/ 3576061 w 3576061"/>
                  <a:gd name="connsiteY2" fmla="*/ 1461875 h 1461875"/>
                  <a:gd name="connsiteX3" fmla="*/ 0 w 3576061"/>
                  <a:gd name="connsiteY3" fmla="*/ 430991 h 1461875"/>
                  <a:gd name="connsiteX4" fmla="*/ 0 w 3576061"/>
                  <a:gd name="connsiteY4" fmla="*/ 0 h 146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6061" h="1461875">
                    <a:moveTo>
                      <a:pt x="0" y="0"/>
                    </a:moveTo>
                    <a:lnTo>
                      <a:pt x="3576061" y="1060005"/>
                    </a:lnTo>
                    <a:lnTo>
                      <a:pt x="3576061" y="1461875"/>
                    </a:lnTo>
                    <a:lnTo>
                      <a:pt x="0" y="43099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96000"/>
                      <a:lumOff val="4000"/>
                    </a:schemeClr>
                  </a:gs>
                  <a:gs pos="53000">
                    <a:schemeClr val="accent2">
                      <a:lumMod val="82000"/>
                      <a:lumOff val="18000"/>
                    </a:schemeClr>
                  </a:gs>
                  <a:gs pos="100000">
                    <a:schemeClr val="accent4">
                      <a:lumMod val="61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/>
              <p:cNvSpPr/>
              <p:nvPr/>
            </p:nvSpPr>
            <p:spPr>
              <a:xfrm>
                <a:off x="4438043" y="1840448"/>
                <a:ext cx="2702431" cy="1694844"/>
              </a:xfrm>
              <a:custGeom>
                <a:avLst/>
                <a:gdLst>
                  <a:gd name="connsiteX0" fmla="*/ 0 w 2702431"/>
                  <a:gd name="connsiteY0" fmla="*/ 1287149 h 1694844"/>
                  <a:gd name="connsiteX1" fmla="*/ 2702431 w 2702431"/>
                  <a:gd name="connsiteY1" fmla="*/ 0 h 1694844"/>
                  <a:gd name="connsiteX2" fmla="*/ 2702431 w 2702431"/>
                  <a:gd name="connsiteY2" fmla="*/ 396046 h 1694844"/>
                  <a:gd name="connsiteX3" fmla="*/ 5825 w 2702431"/>
                  <a:gd name="connsiteY3" fmla="*/ 1694844 h 1694844"/>
                  <a:gd name="connsiteX4" fmla="*/ 0 w 2702431"/>
                  <a:gd name="connsiteY4" fmla="*/ 1287149 h 169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2431" h="1694844">
                    <a:moveTo>
                      <a:pt x="0" y="1287149"/>
                    </a:moveTo>
                    <a:lnTo>
                      <a:pt x="2702431" y="0"/>
                    </a:lnTo>
                    <a:lnTo>
                      <a:pt x="2702431" y="396046"/>
                    </a:lnTo>
                    <a:lnTo>
                      <a:pt x="5825" y="1694844"/>
                    </a:lnTo>
                    <a:cubicBezTo>
                      <a:pt x="3883" y="1558946"/>
                      <a:pt x="1942" y="1423047"/>
                      <a:pt x="0" y="12871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82000"/>
                      <a:lumOff val="18000"/>
                    </a:schemeClr>
                  </a:gs>
                  <a:gs pos="53000">
                    <a:schemeClr val="accent2">
                      <a:lumMod val="54000"/>
                      <a:lumOff val="46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/>
              <p:cNvSpPr/>
              <p:nvPr/>
            </p:nvSpPr>
            <p:spPr>
              <a:xfrm>
                <a:off x="856158" y="1054181"/>
                <a:ext cx="6278492" cy="2096713"/>
              </a:xfrm>
              <a:custGeom>
                <a:avLst/>
                <a:gdLst>
                  <a:gd name="connsiteX0" fmla="*/ 0 w 6278492"/>
                  <a:gd name="connsiteY0" fmla="*/ 1025059 h 2096713"/>
                  <a:gd name="connsiteX1" fmla="*/ 2999465 w 6278492"/>
                  <a:gd name="connsiteY1" fmla="*/ 0 h 2096713"/>
                  <a:gd name="connsiteX2" fmla="*/ 6278492 w 6278492"/>
                  <a:gd name="connsiteY2" fmla="*/ 797916 h 2096713"/>
                  <a:gd name="connsiteX3" fmla="*/ 3581885 w 6278492"/>
                  <a:gd name="connsiteY3" fmla="*/ 2096713 h 2096713"/>
                  <a:gd name="connsiteX4" fmla="*/ 0 w 6278492"/>
                  <a:gd name="connsiteY4" fmla="*/ 1025059 h 2096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8492" h="2096713">
                    <a:moveTo>
                      <a:pt x="0" y="1025059"/>
                    </a:moveTo>
                    <a:lnTo>
                      <a:pt x="2999465" y="0"/>
                    </a:lnTo>
                    <a:lnTo>
                      <a:pt x="6278492" y="797916"/>
                    </a:lnTo>
                    <a:lnTo>
                      <a:pt x="3581885" y="2096713"/>
                    </a:lnTo>
                    <a:lnTo>
                      <a:pt x="0" y="102505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23000"/>
                      <a:lumOff val="77000"/>
                    </a:schemeClr>
                  </a:gs>
                  <a:gs pos="100000">
                    <a:schemeClr val="accent4">
                      <a:lumMod val="48000"/>
                      <a:lumOff val="52000"/>
                    </a:schemeClr>
                  </a:gs>
                </a:gsLst>
                <a:lin ang="5400000" scaled="1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999121" y="813243"/>
              <a:ext cx="2301249" cy="2286176"/>
              <a:chOff x="8456743" y="2143307"/>
              <a:chExt cx="2667485" cy="2650013"/>
            </a:xfrm>
            <a:scene3d>
              <a:camera prst="isometricTopUp">
                <a:rot lat="1705770" lon="3929936" rev="4743296"/>
              </a:camera>
              <a:lightRig rig="threePt" dir="t"/>
            </a:scene3d>
          </p:grpSpPr>
          <p:sp>
            <p:nvSpPr>
              <p:cNvPr id="27" name="Rectangle 26"/>
              <p:cNvSpPr/>
              <p:nvPr/>
            </p:nvSpPr>
            <p:spPr>
              <a:xfrm>
                <a:off x="8456743" y="2143307"/>
                <a:ext cx="2667485" cy="26500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p3d z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37" t="30383" r="35449" b="30984"/>
              <a:stretch/>
            </p:blipFill>
            <p:spPr>
              <a:xfrm>
                <a:off x="8544106" y="2245229"/>
                <a:ext cx="2440342" cy="2428693"/>
              </a:xfrm>
              <a:prstGeom prst="rect">
                <a:avLst/>
              </a:prstGeom>
              <a:sp3d z="31750"/>
            </p:spPr>
          </p:pic>
        </p:grpSp>
      </p:grpSp>
      <p:cxnSp>
        <p:nvCxnSpPr>
          <p:cNvPr id="50" name="Straight Connector 49"/>
          <p:cNvCxnSpPr/>
          <p:nvPr/>
        </p:nvCxnSpPr>
        <p:spPr>
          <a:xfrm>
            <a:off x="6650745" y="5060382"/>
            <a:ext cx="80285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5305354" y="1945021"/>
            <a:ext cx="4956821" cy="720582"/>
            <a:chOff x="5305354" y="1945021"/>
            <a:chExt cx="4956821" cy="720582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112" y="1963865"/>
              <a:ext cx="1934628" cy="588231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078" y="1945021"/>
              <a:ext cx="1852097" cy="720582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>
              <a:off x="5305354" y="2286834"/>
              <a:ext cx="802856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14F4EF7-6A15-43A1-B211-449995401F48}"/>
              </a:ext>
            </a:extLst>
          </p:cNvPr>
          <p:cNvSpPr txBox="1"/>
          <p:nvPr/>
        </p:nvSpPr>
        <p:spPr>
          <a:xfrm>
            <a:off x="7819186" y="4234037"/>
            <a:ext cx="366673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FF00"/>
                </a:solidFill>
                <a:latin typeface="Consolas" panose="020B0609020204030204" pitchFamily="49" charset="0"/>
              </a:rPr>
              <a:t>&gt;</a:t>
            </a:r>
            <a:r>
              <a:rPr lang="en-GB" sz="4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Consolas" panose="020B0609020204030204" pitchFamily="49" charset="0"/>
              </a:rPr>
              <a:t>dotnet</a:t>
            </a:r>
            <a:r>
              <a:rPr lang="en-GB" sz="4000" dirty="0">
                <a:solidFill>
                  <a:schemeClr val="bg1"/>
                </a:solidFill>
                <a:latin typeface="Consolas" panose="020B0609020204030204" pitchFamily="49" charset="0"/>
              </a:rPr>
              <a:t> new</a:t>
            </a:r>
          </a:p>
        </p:txBody>
      </p:sp>
      <p:pic>
        <p:nvPicPr>
          <p:cNvPr id="44" name="Picture 2" descr="Image result for visual studio 2017 logo">
            <a:extLst>
              <a:ext uri="{FF2B5EF4-FFF2-40B4-BE49-F238E27FC236}">
                <a16:creationId xmlns:a16="http://schemas.microsoft.com/office/drawing/2014/main" xmlns="" id="{73FE9880-3FA2-4178-91B5-E67D871F9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798" y="5150322"/>
            <a:ext cx="1931671" cy="144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588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18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 this talk</a:t>
            </a:r>
          </a:p>
        </p:txBody>
      </p:sp>
      <p:sp>
        <p:nvSpPr>
          <p:cNvPr id="4" name="Rectangle 3"/>
          <p:cNvSpPr/>
          <p:nvPr/>
        </p:nvSpPr>
        <p:spPr>
          <a:xfrm>
            <a:off x="405629" y="1338144"/>
            <a:ext cx="5537971" cy="5012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endParaRPr lang="en-GB" sz="3200" dirty="0"/>
          </a:p>
          <a:p>
            <a:endParaRPr lang="en-GB" sz="3200" dirty="0"/>
          </a:p>
          <a:p>
            <a:pPr marL="324000">
              <a:spcAft>
                <a:spcPts val="600"/>
              </a:spcAft>
            </a:pPr>
            <a:r>
              <a:rPr lang="en-GB" sz="3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Getting started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Webpack / HMR</a:t>
            </a:r>
          </a:p>
          <a:p>
            <a:pPr marL="324000">
              <a:spcAft>
                <a:spcPts val="600"/>
              </a:spcAft>
            </a:pPr>
            <a:r>
              <a:rPr lang="en-GB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Prerendering</a:t>
            </a:r>
          </a:p>
          <a:p>
            <a:pPr marL="324000">
              <a:spcAft>
                <a:spcPts val="600"/>
              </a:spcAft>
            </a:pPr>
            <a:r>
              <a:rPr lang="en-GB" sz="3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Debugging</a:t>
            </a:r>
            <a:endParaRPr lang="en-GB"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24000">
              <a:spcAft>
                <a:spcPts val="600"/>
              </a:spcAft>
            </a:pPr>
            <a:r>
              <a:rPr lang="en-GB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Tests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68144" y="1338143"/>
            <a:ext cx="5410199" cy="5012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endParaRPr lang="en-GB" sz="3200" dirty="0"/>
          </a:p>
          <a:p>
            <a:endParaRPr lang="en-GB" sz="3300" dirty="0"/>
          </a:p>
        </p:txBody>
      </p:sp>
      <p:sp>
        <p:nvSpPr>
          <p:cNvPr id="9" name="Rectangle 8"/>
          <p:cNvSpPr/>
          <p:nvPr/>
        </p:nvSpPr>
        <p:spPr>
          <a:xfrm>
            <a:off x="405629" y="1338143"/>
            <a:ext cx="5461771" cy="94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r>
              <a:rPr lang="en-GB" sz="3200" dirty="0"/>
              <a:t>Building your SPA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91944" y="1338142"/>
            <a:ext cx="5486400" cy="94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252000" rtlCol="0" anchor="t" anchorCtr="0"/>
          <a:lstStyle/>
          <a:p>
            <a:r>
              <a:rPr lang="en-GB" sz="3200" dirty="0"/>
              <a:t>Inside Webpack</a:t>
            </a:r>
          </a:p>
        </p:txBody>
      </p:sp>
    </p:spTree>
    <p:extLst>
      <p:ext uri="{BB962C8B-B14F-4D97-AF65-F5344CB8AC3E}">
        <p14:creationId xmlns:p14="http://schemas.microsoft.com/office/powerpoint/2010/main" val="8563284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0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-8912152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56444" y="1083311"/>
            <a:ext cx="10616444" cy="8333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Make Connections Count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8912152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-8912152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-8912153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-8912153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-8912153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 rot="16200000">
            <a:off x="-2766218" y="2766217"/>
            <a:ext cx="68580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99" kern="1200" spc="-112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1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-8912152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8912152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-8912152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-8912153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-8912153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276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 txBox="1">
            <a:spLocks/>
          </p:cNvSpPr>
          <p:nvPr/>
        </p:nvSpPr>
        <p:spPr>
          <a:xfrm>
            <a:off x="-8912152" y="3686236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8912152" y="2560889"/>
            <a:ext cx="8858248" cy="717870"/>
          </a:xfrm>
          <a:solidFill>
            <a:srgbClr val="00B0F0"/>
          </a:solidFill>
        </p:spPr>
        <p:txBody>
          <a:bodyPr anchor="ctr">
            <a:normAutofit/>
          </a:bodyPr>
          <a:lstStyle/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Prerendering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590265" y="1425894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r>
              <a:rPr lang="en-US" dirty="0" smtClean="0">
                <a:solidFill>
                  <a:schemeClr val="bg1"/>
                </a:solidFill>
              </a:rPr>
              <a:t> / Hot Module Replacement (HMR)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590265" y="290899"/>
            <a:ext cx="8858249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7356" y="256088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356" y="141624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356" y="290899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07356" y="3686236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-8912153" y="4811583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-8912153" y="5936930"/>
            <a:ext cx="8858248" cy="717870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 typeface="Myriad Pro" panose="020B0503030403020204" pitchFamily="34" charset="0"/>
              <a:buNone/>
              <a:defRPr sz="2799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297073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Inside </a:t>
            </a:r>
            <a:r>
              <a:rPr lang="en-US" dirty="0" err="1" smtClean="0">
                <a:solidFill>
                  <a:schemeClr val="bg1"/>
                </a:solidFill>
              </a:rPr>
              <a:t>Webpack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2400" y="4811583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2400" y="5936930"/>
            <a:ext cx="715888" cy="7178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2456914" y="290899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56914" y="1425894"/>
            <a:ext cx="279400" cy="71787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 rot="16200000">
            <a:off x="-2766218" y="2766217"/>
            <a:ext cx="6858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In this talk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66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8321</TotalTime>
  <Words>1204</Words>
  <Application>Microsoft Macintosh PowerPoint</Application>
  <PresentationFormat>Widescreen</PresentationFormat>
  <Paragraphs>548</Paragraphs>
  <Slides>35</Slides>
  <Notes>33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Calibri</vt:lpstr>
      <vt:lpstr>Calibri Light</vt:lpstr>
      <vt:lpstr>Cambria Math</vt:lpstr>
      <vt:lpstr>Consolas</vt:lpstr>
      <vt:lpstr>Gabriola</vt:lpstr>
      <vt:lpstr>Gotham Book</vt:lpstr>
      <vt:lpstr>Lucida Grande</vt:lpstr>
      <vt:lpstr>Open Sans</vt:lpstr>
      <vt:lpstr>Arial</vt:lpstr>
      <vt:lpstr>Office Theme</vt:lpstr>
      <vt:lpstr>Your Favorite JavaScript Frameworks  ASP.NET Core</vt:lpstr>
      <vt:lpstr>PowerPoint Presentation</vt:lpstr>
      <vt:lpstr>PowerPoint Presentation</vt:lpstr>
      <vt:lpstr>PowerPoint Presentation</vt:lpstr>
      <vt:lpstr>In this talk</vt:lpstr>
      <vt:lpstr>In this talk</vt:lpstr>
      <vt:lpstr>Make Connections Count</vt:lpstr>
      <vt:lpstr>In this talk</vt:lpstr>
      <vt:lpstr>In this talk</vt:lpstr>
      <vt:lpstr>In this talk</vt:lpstr>
      <vt:lpstr>In this talk</vt:lpstr>
      <vt:lpstr>In this talk</vt:lpstr>
      <vt:lpstr>In this talk</vt:lpstr>
      <vt:lpstr>In this talk</vt:lpstr>
      <vt:lpstr>In this talk</vt:lpstr>
      <vt:lpstr>In this talk</vt:lpstr>
      <vt:lpstr>In this talk</vt:lpstr>
      <vt:lpstr>In this talk</vt:lpstr>
      <vt:lpstr>In this talk</vt:lpstr>
      <vt:lpstr>What is Angular Universal?</vt:lpstr>
      <vt:lpstr>What is Angular Universal?</vt:lpstr>
      <vt:lpstr>What is Angular Universal?</vt:lpstr>
      <vt:lpstr>What is Angular Universal?</vt:lpstr>
      <vt:lpstr>Angular ahead-of-time (AoT) compilation</vt:lpstr>
      <vt:lpstr>Angular ahead-of-time (AoT) compilation</vt:lpstr>
      <vt:lpstr>In this talk</vt:lpstr>
      <vt:lpstr>PowerPoint Presentation</vt:lpstr>
      <vt:lpstr>PowerPoint Presentation</vt:lpstr>
      <vt:lpstr>In this talk</vt:lpstr>
      <vt:lpstr>PowerPoint Presentation</vt:lpstr>
      <vt:lpstr>In this talk</vt:lpstr>
      <vt:lpstr>PowerPoint Presentation</vt:lpstr>
      <vt:lpstr>In this talk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for Single Page Applications</dc:title>
  <dc:creator>Steve Sanderson</dc:creator>
  <cp:lastModifiedBy>Shayne Boyer</cp:lastModifiedBy>
  <cp:revision>148</cp:revision>
  <dcterms:created xsi:type="dcterms:W3CDTF">2017-02-27T10:10:51Z</dcterms:created>
  <dcterms:modified xsi:type="dcterms:W3CDTF">2017-10-09T13:07:37Z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SetBy">
    <vt:lpwstr>stevesa@microsoft.com</vt:lpwstr>
  </property>
  <property fmtid="{D5CDD505-2E9C-101B-9397-08002B2CF9AE}" pid="6" name="MSIP_Label_f42aa342-8706-4288-bd11-ebb85995028c_SetDate">
    <vt:lpwstr>2017-06-12T13:55:38.1765895+01:00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